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9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5143500" type="screen16x9"/>
  <p:notesSz cx="6815138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FC3"/>
    <a:srgbClr val="47627F"/>
    <a:srgbClr val="04105A"/>
    <a:srgbClr val="ED613E"/>
    <a:srgbClr val="BF3C48"/>
    <a:srgbClr val="856E45"/>
    <a:srgbClr val="6F267F"/>
    <a:srgbClr val="FECB00"/>
    <a:srgbClr val="729F11"/>
    <a:srgbClr val="11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36457" autoAdjust="0"/>
  </p:normalViewPr>
  <p:slideViewPr>
    <p:cSldViewPr snapToGrid="0">
      <p:cViewPr>
        <p:scale>
          <a:sx n="96" d="100"/>
          <a:sy n="96" d="100"/>
        </p:scale>
        <p:origin x="-61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0;&#1089;&#1089;&#1077;&#1088;&#1090;&#1072;&#1094;&#1080;&#1103;\&#1055;&#1088;&#1077;&#1079;&#1077;&#1085;&#1090;&#1072;&#1094;&#1080;&#1103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schemeClr val="tx1">
                  <a:lumMod val="75000"/>
                </a:schemeClr>
              </a:solidFill>
            </a:ln>
          </c:spPr>
          <c:explosion val="25"/>
          <c:dLbls>
            <c:delete val="1"/>
          </c:dLbls>
          <c:cat>
            <c:strRef>
              <c:f>Лист1!$A$130:$A$131</c:f>
              <c:strCache>
                <c:ptCount val="2"/>
                <c:pt idx="0">
                  <c:v>Осложненные формы</c:v>
                </c:pt>
                <c:pt idx="1">
                  <c:v>Неосложненные формы</c:v>
                </c:pt>
              </c:strCache>
            </c:strRef>
          </c:cat>
          <c:val>
            <c:numRef>
              <c:f>Лист1!$B$130:$B$131</c:f>
              <c:numCache>
                <c:formatCode>General</c:formatCode>
                <c:ptCount val="2"/>
                <c:pt idx="0">
                  <c:v>37.700000000000003</c:v>
                </c:pt>
                <c:pt idx="1">
                  <c:v>62.3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val>
            <c:numRef>
              <c:f>Лист1!$C$54:$C$55</c:f>
              <c:numCache>
                <c:formatCode>General</c:formatCode>
                <c:ptCount val="2"/>
                <c:pt idx="0">
                  <c:v>45.2</c:v>
                </c:pt>
                <c:pt idx="1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val>
            <c:numRef>
              <c:f>Лист1!$D$54:$D$55</c:f>
              <c:numCache>
                <c:formatCode>General</c:formatCode>
                <c:ptCount val="2"/>
                <c:pt idx="0">
                  <c:v>30.7</c:v>
                </c:pt>
                <c:pt idx="1">
                  <c:v>69.3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85000"/>
                </a:prstClr>
              </a:solidFill>
            </a:ln>
          </c:spPr>
          <c:explosion val="25"/>
          <c:dPt>
            <c:idx val="1"/>
            <c:bubble3D val="0"/>
            <c:spPr>
              <a:solidFill>
                <a:srgbClr val="FB6A5F"/>
              </a:solidFill>
              <a:ln w="31750">
                <a:solidFill>
                  <a:prstClr val="white">
                    <a:lumMod val="85000"/>
                  </a:prstClr>
                </a:solidFill>
              </a:ln>
            </c:spPr>
          </c:dPt>
          <c:val>
            <c:numRef>
              <c:f>Лист1!$M$362:$M$363</c:f>
              <c:numCache>
                <c:formatCode>General</c:formatCode>
                <c:ptCount val="2"/>
                <c:pt idx="0">
                  <c:v>66.7</c:v>
                </c:pt>
                <c:pt idx="1">
                  <c:v>33.300000000000004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85000"/>
                </a:prstClr>
              </a:solidFill>
            </a:ln>
          </c:spPr>
          <c:explosion val="25"/>
          <c:dPt>
            <c:idx val="1"/>
            <c:bubble3D val="0"/>
            <c:spPr>
              <a:solidFill>
                <a:srgbClr val="FB6A5F"/>
              </a:solidFill>
              <a:ln w="31750">
                <a:solidFill>
                  <a:prstClr val="white">
                    <a:lumMod val="85000"/>
                  </a:prstClr>
                </a:solidFill>
              </a:ln>
            </c:spPr>
          </c:dPt>
          <c:val>
            <c:numRef>
              <c:f>Лист1!$B$360:$B$361</c:f>
              <c:numCache>
                <c:formatCode>General</c:formatCode>
                <c:ptCount val="2"/>
                <c:pt idx="0">
                  <c:v>46.7</c:v>
                </c:pt>
                <c:pt idx="1">
                  <c:v>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1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85000"/>
                </a:prstClr>
              </a:solidFill>
            </a:ln>
          </c:spPr>
          <c:explosion val="25"/>
          <c:dPt>
            <c:idx val="0"/>
            <c:bubble3D val="0"/>
            <c:spPr>
              <a:solidFill>
                <a:srgbClr val="FB6A5F"/>
              </a:solidFill>
              <a:ln w="31750">
                <a:solidFill>
                  <a:prstClr val="white">
                    <a:lumMod val="85000"/>
                  </a:prstClr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31750">
                <a:solidFill>
                  <a:prstClr val="white">
                    <a:lumMod val="85000"/>
                  </a:prstClr>
                </a:solidFill>
              </a:ln>
            </c:spPr>
          </c:dPt>
          <c:val>
            <c:numRef>
              <c:f>Лист1!$C$318:$C$319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85000"/>
                </a:prstClr>
              </a:solidFill>
            </a:ln>
          </c:spPr>
          <c:explosion val="25"/>
          <c:dPt>
            <c:idx val="0"/>
            <c:bubble3D val="0"/>
            <c:spPr>
              <a:solidFill>
                <a:srgbClr val="FB6A5F"/>
              </a:solidFill>
              <a:ln w="31750">
                <a:solidFill>
                  <a:prstClr val="white">
                    <a:lumMod val="85000"/>
                  </a:prstClr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31750">
                <a:solidFill>
                  <a:prstClr val="white">
                    <a:lumMod val="85000"/>
                  </a:prstClr>
                </a:solidFill>
              </a:ln>
            </c:spPr>
          </c:dPt>
          <c:val>
            <c:numRef>
              <c:f>Лист1!$Y$360:$Y$361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dLbls>
            <c:delete val="1"/>
          </c:dLbls>
          <c:cat>
            <c:strRef>
              <c:f>Лист1!$A$130:$A$131</c:f>
              <c:strCache>
                <c:ptCount val="2"/>
                <c:pt idx="0">
                  <c:v>Осложненные формы</c:v>
                </c:pt>
                <c:pt idx="1">
                  <c:v>Неосложненные формы</c:v>
                </c:pt>
              </c:strCache>
            </c:strRef>
          </c:cat>
          <c:val>
            <c:numRef>
              <c:f>Лист1!$B$130:$B$131</c:f>
              <c:numCache>
                <c:formatCode>General</c:formatCode>
                <c:ptCount val="2"/>
                <c:pt idx="0">
                  <c:v>37.700000000000003</c:v>
                </c:pt>
                <c:pt idx="1">
                  <c:v>62.3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dLbls>
            <c:delete val="1"/>
          </c:dLbls>
          <c:cat>
            <c:strRef>
              <c:f>Лист1!$K$130:$K$131</c:f>
              <c:strCache>
                <c:ptCount val="2"/>
                <c:pt idx="0">
                  <c:v>Осложненные формы</c:v>
                </c:pt>
                <c:pt idx="1">
                  <c:v>Неосложненные формы</c:v>
                </c:pt>
              </c:strCache>
            </c:strRef>
          </c:cat>
          <c:val>
            <c:numRef>
              <c:f>Лист1!$L$130:$L$131</c:f>
              <c:numCache>
                <c:formatCode>General</c:formatCode>
                <c:ptCount val="2"/>
                <c:pt idx="0">
                  <c:v>51.3</c:v>
                </c:pt>
                <c:pt idx="1">
                  <c:v>48.7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dLbls>
            <c:delete val="1"/>
          </c:dLbls>
          <c:cat>
            <c:strRef>
              <c:f>Лист1!$A$152:$A$155</c:f>
              <c:strCache>
                <c:ptCount val="4"/>
                <c:pt idx="0">
                  <c:v>Кардиальный отдел </c:v>
                </c:pt>
                <c:pt idx="1">
                  <c:v>Тело желудка </c:v>
                </c:pt>
                <c:pt idx="2">
                  <c:v>Антральный отдел </c:v>
                </c:pt>
                <c:pt idx="3">
                  <c:v>Тотальное и субтотальное поражение </c:v>
                </c:pt>
              </c:strCache>
            </c:strRef>
          </c:cat>
          <c:val>
            <c:numRef>
              <c:f>Лист1!$B$152:$B$155</c:f>
              <c:numCache>
                <c:formatCode>General</c:formatCode>
                <c:ptCount val="4"/>
                <c:pt idx="0">
                  <c:v>7.6923076923076925</c:v>
                </c:pt>
                <c:pt idx="1">
                  <c:v>16.666666666666668</c:v>
                </c:pt>
                <c:pt idx="2">
                  <c:v>34.615384615384428</c:v>
                </c:pt>
                <c:pt idx="3">
                  <c:v>41.025641025640994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dLbls>
            <c:delete val="1"/>
          </c:dLbls>
          <c:cat>
            <c:strRef>
              <c:f>Лист1!$L$152:$L$155</c:f>
              <c:strCache>
                <c:ptCount val="4"/>
                <c:pt idx="0">
                  <c:v>Двенадцатиперстная кишка </c:v>
                </c:pt>
                <c:pt idx="1">
                  <c:v>Тощая кишка </c:v>
                </c:pt>
                <c:pt idx="2">
                  <c:v>Подвздошная кишка </c:v>
                </c:pt>
                <c:pt idx="3">
                  <c:v>Ободочная кишка </c:v>
                </c:pt>
              </c:strCache>
            </c:strRef>
          </c:cat>
          <c:val>
            <c:numRef>
              <c:f>Лист1!$M$152:$M$155</c:f>
              <c:numCache>
                <c:formatCode>General</c:formatCode>
                <c:ptCount val="4"/>
                <c:pt idx="0">
                  <c:v>7.2164948453608284</c:v>
                </c:pt>
                <c:pt idx="1">
                  <c:v>7.2164948453608284</c:v>
                </c:pt>
                <c:pt idx="2">
                  <c:v>25.773195876288661</c:v>
                </c:pt>
                <c:pt idx="3">
                  <c:v>59.793814432989976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dLbls>
            <c:delete val="1"/>
          </c:dLbls>
          <c:cat>
            <c:strRef>
              <c:f>Лист1!$P$1:$P$3</c:f>
              <c:strCache>
                <c:ptCount val="3"/>
                <c:pt idx="0">
                  <c:v>кишечная непроходимость</c:v>
                </c:pt>
                <c:pt idx="1">
                  <c:v>кровотечение</c:v>
                </c:pt>
                <c:pt idx="2">
                  <c:v>перфорация</c:v>
                </c:pt>
              </c:strCache>
            </c:strRef>
          </c:cat>
          <c:val>
            <c:numRef>
              <c:f>Лист1!$Q$1:$Q$3</c:f>
              <c:numCache>
                <c:formatCode>General</c:formatCode>
                <c:ptCount val="3"/>
                <c:pt idx="0">
                  <c:v>77.319587628865975</c:v>
                </c:pt>
                <c:pt idx="1">
                  <c:v>12.371134020618557</c:v>
                </c:pt>
                <c:pt idx="2">
                  <c:v>10.309278350515465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val>
            <c:numRef>
              <c:f>Лист1!$E$1:$E$3</c:f>
              <c:numCache>
                <c:formatCode>General</c:formatCode>
                <c:ptCount val="3"/>
                <c:pt idx="0">
                  <c:v>18</c:v>
                </c:pt>
                <c:pt idx="1">
                  <c:v>74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w="31750"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Лист1!$B$30</c:f>
              <c:strCache>
                <c:ptCount val="1"/>
                <c:pt idx="0">
                  <c:v>Первичные </c:v>
                </c:pt>
              </c:strCache>
            </c:strRef>
          </c:tx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val>
            <c:numRef>
              <c:f>Лист1!$B$31:$B$32</c:f>
              <c:numCache>
                <c:formatCode>General</c:formatCode>
                <c:ptCount val="2"/>
                <c:pt idx="0">
                  <c:v>69.099999999999994</c:v>
                </c:pt>
                <c:pt idx="1">
                  <c:v>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31750">
              <a:solidFill>
                <a:prstClr val="white">
                  <a:lumMod val="75000"/>
                </a:prstClr>
              </a:solidFill>
            </a:ln>
          </c:spPr>
          <c:explosion val="25"/>
          <c:val>
            <c:numRef>
              <c:f>Лист1!$C$31:$C$32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A52E-F57D-4689-9B61-F699668A670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0877-FAB4-48B7-8E42-4D948DF4B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7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50877-FAB4-48B7-8E42-4D948DF4B8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2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50877-FAB4-48B7-8E42-4D948DF4B8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47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50877-FAB4-48B7-8E42-4D948DF4B8A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47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50877-FAB4-48B7-8E42-4D948DF4B8A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1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50877-FAB4-48B7-8E42-4D948DF4B8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0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50877-FAB4-48B7-8E42-4D948DF4B8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5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50877-FAB4-48B7-8E42-4D948DF4B8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8068" name="Номер слайда 3"/>
          <p:cNvSpPr txBox="1">
            <a:spLocks noGrp="1"/>
          </p:cNvSpPr>
          <p:nvPr/>
        </p:nvSpPr>
        <p:spPr bwMode="auto">
          <a:xfrm>
            <a:off x="3860335" y="9445169"/>
            <a:ext cx="2953226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BF16D5-480B-4B96-8BA6-46B010B2F028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0116" name="Номер слайда 3"/>
          <p:cNvSpPr txBox="1">
            <a:spLocks noGrp="1"/>
          </p:cNvSpPr>
          <p:nvPr/>
        </p:nvSpPr>
        <p:spPr bwMode="auto">
          <a:xfrm>
            <a:off x="3860335" y="9445169"/>
            <a:ext cx="2953226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198894-483B-4A9A-B93D-029A2132FD95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C2AE-3D5C-46A7-84AB-483901E5A0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5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8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1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0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3452" y="1501383"/>
            <a:ext cx="6887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4105A"/>
                </a:solidFill>
                <a:ea typeface="+mj-ea"/>
                <a:cs typeface="+mj-cs"/>
              </a:rPr>
              <a:t>Хирургическое лечение осложненных форм </a:t>
            </a:r>
            <a:r>
              <a:rPr lang="ru-RU" sz="3600" b="1" dirty="0" err="1">
                <a:solidFill>
                  <a:srgbClr val="04105A"/>
                </a:solidFill>
                <a:ea typeface="+mj-ea"/>
                <a:cs typeface="+mj-cs"/>
              </a:rPr>
              <a:t>лимфом</a:t>
            </a:r>
            <a:r>
              <a:rPr lang="ru-RU" sz="3600" b="1" dirty="0">
                <a:solidFill>
                  <a:srgbClr val="04105A"/>
                </a:solidFill>
                <a:ea typeface="+mj-ea"/>
                <a:cs typeface="+mj-cs"/>
              </a:rPr>
              <a:t> желудочно-кишечного тракта</a:t>
            </a:r>
            <a:r>
              <a:rPr lang="ru-RU" sz="3600" b="1" dirty="0" smtClean="0">
                <a:solidFill>
                  <a:srgbClr val="04105A"/>
                </a:solidFill>
                <a:ea typeface="+mj-ea"/>
                <a:cs typeface="+mj-cs"/>
              </a:rPr>
              <a:t>.</a:t>
            </a:r>
            <a:endParaRPr lang="ru-RU" sz="3600" b="1" dirty="0">
              <a:solidFill>
                <a:srgbClr val="04105A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5001" y="3468489"/>
            <a:ext cx="4124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47627F"/>
                </a:solidFill>
              </a:rPr>
              <a:t>Шаленков </a:t>
            </a:r>
            <a:r>
              <a:rPr lang="ru-RU" sz="2000" b="1" dirty="0" smtClean="0">
                <a:solidFill>
                  <a:srgbClr val="47627F"/>
                </a:solidFill>
              </a:rPr>
              <a:t>Василий Александрович</a:t>
            </a:r>
          </a:p>
          <a:p>
            <a:pPr algn="ctr"/>
            <a:r>
              <a:rPr lang="ru-RU" sz="2000" b="1" dirty="0" smtClean="0">
                <a:solidFill>
                  <a:srgbClr val="47627F"/>
                </a:solidFill>
              </a:rPr>
              <a:t>Неред Сергей Николаевич</a:t>
            </a:r>
          </a:p>
          <a:p>
            <a:pPr algn="ctr"/>
            <a:r>
              <a:rPr lang="ru-RU" sz="2000" b="1" dirty="0" err="1" smtClean="0">
                <a:solidFill>
                  <a:srgbClr val="47627F"/>
                </a:solidFill>
              </a:rPr>
              <a:t>Поддубная</a:t>
            </a:r>
            <a:r>
              <a:rPr lang="ru-RU" sz="2000" b="1" dirty="0" smtClean="0">
                <a:solidFill>
                  <a:srgbClr val="47627F"/>
                </a:solidFill>
              </a:rPr>
              <a:t> Ирина Владимировна</a:t>
            </a:r>
            <a:endParaRPr lang="ru-RU" sz="2000" b="1" dirty="0">
              <a:solidFill>
                <a:srgbClr val="47627F"/>
              </a:solidFill>
            </a:endParaRPr>
          </a:p>
        </p:txBody>
      </p:sp>
      <p:pic>
        <p:nvPicPr>
          <p:cNvPr id="9" name="Picture 6" descr="Ð¤ÐÐÐ£ Â«ÐÐÐÐ¦ Ð¾Ð½ÐºÐ¾Ð»Ð¾Ð³Ð¸Ð¸ Ð¸Ð¼. Ð.Ð. ÐÐ»Ð¾ÑÐ¸Ð½Ð°Â» ÐÐ¸Ð½Ð·Ð´ÑÐ°Ð²Ð° Ð Ð¾ÑÑ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02" y="360470"/>
            <a:ext cx="2300571" cy="10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131840" y="681540"/>
            <a:ext cx="2952328" cy="2700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НХЛ желудка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17744"/>
            <a:ext cx="2520280" cy="27003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dirty="0" smtClean="0"/>
              <a:t>Первичное поражение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15816" y="4615110"/>
            <a:ext cx="3816424" cy="52839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195736" y="2940924"/>
            <a:ext cx="5040560" cy="2160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НХЛ тонкой и толстой кишки</a:t>
            </a:r>
            <a:endParaRPr lang="ru-RU" sz="2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512" y="843558"/>
          <a:ext cx="4032448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788024" y="789552"/>
          <a:ext cx="4032000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одзаголовок 2"/>
          <p:cNvSpPr txBox="1">
            <a:spLocks/>
          </p:cNvSpPr>
          <p:nvPr/>
        </p:nvSpPr>
        <p:spPr>
          <a:xfrm>
            <a:off x="5652120" y="2517744"/>
            <a:ext cx="2520280" cy="270030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Вторичное  поражение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1463" y="1383619"/>
            <a:ext cx="1447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Осложненное </a:t>
            </a:r>
          </a:p>
          <a:p>
            <a:pPr algn="ctr"/>
            <a:r>
              <a:rPr lang="ru-RU" sz="1600" dirty="0" smtClean="0"/>
              <a:t>течение</a:t>
            </a:r>
          </a:p>
          <a:p>
            <a:pPr algn="ctr"/>
            <a:r>
              <a:rPr lang="ru-RU" sz="1600" dirty="0" smtClean="0"/>
              <a:t>69,1 %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5" y="897565"/>
            <a:ext cx="165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Неосложненное </a:t>
            </a:r>
          </a:p>
          <a:p>
            <a:pPr algn="ctr"/>
            <a:r>
              <a:rPr lang="ru-RU" sz="1600" dirty="0" smtClean="0"/>
              <a:t>течение</a:t>
            </a:r>
          </a:p>
          <a:p>
            <a:pPr algn="ctr"/>
            <a:r>
              <a:rPr lang="ru-RU" sz="1600" dirty="0" smtClean="0"/>
              <a:t>30,9 %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5" y="1653650"/>
            <a:ext cx="2353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Неосложненное течение</a:t>
            </a:r>
          </a:p>
          <a:p>
            <a:pPr algn="ctr"/>
            <a:r>
              <a:rPr lang="ru-RU" sz="1600" dirty="0" smtClean="0"/>
              <a:t>90,0%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8251" y="897566"/>
            <a:ext cx="234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Осложненное течение</a:t>
            </a:r>
          </a:p>
          <a:p>
            <a:pPr algn="r"/>
            <a:r>
              <a:rPr lang="ru-RU" sz="1600" dirty="0" smtClean="0"/>
              <a:t>10,0 %</a:t>
            </a:r>
            <a:endParaRPr lang="ru-RU" sz="1600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067944" y="1599642"/>
            <a:ext cx="1080120" cy="270030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р=0,02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51520" y="3156948"/>
          <a:ext cx="4032000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932040" y="3102942"/>
          <a:ext cx="4032000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одзаголовок 2"/>
          <p:cNvSpPr txBox="1">
            <a:spLocks/>
          </p:cNvSpPr>
          <p:nvPr/>
        </p:nvSpPr>
        <p:spPr>
          <a:xfrm>
            <a:off x="971600" y="4831134"/>
            <a:ext cx="2520280" cy="270030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Первичное поражение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724128" y="4777128"/>
            <a:ext cx="2520280" cy="270030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Вторичное  поражение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7" y="3588997"/>
            <a:ext cx="165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Неосложненное </a:t>
            </a:r>
          </a:p>
          <a:p>
            <a:pPr algn="ctr"/>
            <a:r>
              <a:rPr lang="ru-RU" sz="1600" dirty="0" smtClean="0"/>
              <a:t>течение</a:t>
            </a:r>
          </a:p>
          <a:p>
            <a:pPr algn="ctr"/>
            <a:r>
              <a:rPr lang="ru-RU" sz="1600" dirty="0" smtClean="0"/>
              <a:t>54,8 %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7487" y="3426979"/>
            <a:ext cx="1447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Осложненное </a:t>
            </a:r>
          </a:p>
          <a:p>
            <a:pPr algn="ctr"/>
            <a:r>
              <a:rPr lang="ru-RU" sz="1600" dirty="0" smtClean="0"/>
              <a:t>течение</a:t>
            </a:r>
          </a:p>
          <a:p>
            <a:pPr algn="ctr"/>
            <a:r>
              <a:rPr lang="ru-RU" sz="1600" dirty="0" smtClean="0"/>
              <a:t>45,2 %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140564" y="3057804"/>
            <a:ext cx="1606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Осложненное </a:t>
            </a:r>
          </a:p>
          <a:p>
            <a:pPr algn="ctr"/>
            <a:r>
              <a:rPr lang="ru-RU" dirty="0" smtClean="0"/>
              <a:t>течение</a:t>
            </a:r>
          </a:p>
          <a:p>
            <a:pPr algn="ctr"/>
            <a:r>
              <a:rPr lang="ru-RU" dirty="0" smtClean="0"/>
              <a:t>30,7 %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332575" y="3643003"/>
            <a:ext cx="165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/>
              <a:t>Неосложненное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течение</a:t>
            </a:r>
          </a:p>
          <a:p>
            <a:pPr algn="ctr"/>
            <a:r>
              <a:rPr lang="ru-RU" sz="1600" dirty="0" smtClean="0"/>
              <a:t>69,3 %</a:t>
            </a:r>
            <a:endParaRPr lang="ru-RU" sz="1600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067944" y="3859026"/>
            <a:ext cx="1080120" cy="270030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р=0,05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-7454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Частота хирургических осложнений при первичном и вторичном поражении ЖКТ</a:t>
            </a:r>
          </a:p>
        </p:txBody>
      </p:sp>
    </p:spTree>
    <p:extLst>
      <p:ext uri="{BB962C8B-B14F-4D97-AF65-F5344CB8AC3E}">
        <p14:creationId xmlns:p14="http://schemas.microsoft.com/office/powerpoint/2010/main" val="73734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Graphic spid="18" grpId="0">
        <p:bldAsOne/>
      </p:bldGraphic>
      <p:bldGraphic spid="19" grpId="0">
        <p:bldAsOne/>
      </p:bldGraphic>
      <p:bldP spid="20" grpId="0"/>
      <p:bldP spid="22" grpId="0"/>
      <p:bldP spid="21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1560" y="229613"/>
            <a:ext cx="7851648" cy="3686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Макроскопические формы лимфом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81540"/>
            <a:ext cx="4464496" cy="378042"/>
          </a:xfrm>
          <a:noFill/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9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желудка:</a:t>
            </a:r>
          </a:p>
          <a:p>
            <a:pPr algn="ctr"/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691680" y="2895786"/>
            <a:ext cx="5832648" cy="378042"/>
          </a:xfrm>
          <a:prstGeom prst="rect">
            <a:avLst/>
          </a:prstGeom>
          <a:noFill/>
        </p:spPr>
        <p:txBody>
          <a:bodyPr vert="horz" lIns="0" rIns="18288">
            <a:normAutofit fontScale="92500" lnSpcReduction="20000"/>
          </a:bodyPr>
          <a:lstStyle/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3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тонкой и толстой кишки: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51720" y="1141100"/>
            <a:ext cx="48245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Инфильтративная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 (19,2 %)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Экзофитная            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(15,4 %)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Язвенная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Смешанная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923680"/>
            <a:ext cx="1781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23 (29,5 %)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28 (35,9 %)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489853"/>
            <a:ext cx="4932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Констриктивная</a:t>
            </a:r>
            <a:endParaRPr lang="ru-RU" sz="2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Язвенная                   </a:t>
            </a:r>
            <a:r>
              <a:rPr lang="ru-RU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13 (23,2 %)</a:t>
            </a:r>
          </a:p>
          <a:p>
            <a:r>
              <a:rPr lang="ru-RU" sz="2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Смешанная               </a:t>
            </a:r>
            <a:r>
              <a:rPr lang="ru-RU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 (21,4 %) </a:t>
            </a:r>
          </a:p>
          <a:p>
            <a:r>
              <a:rPr lang="ru-RU" sz="23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Полиповидная</a:t>
            </a:r>
            <a:r>
              <a:rPr lang="ru-RU" sz="2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 (5,4 %)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489852"/>
            <a:ext cx="17281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28 (50,0 %)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15637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92352" y="239553"/>
            <a:ext cx="7851648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Морфологические типы НХЛ желудка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538" y="951570"/>
          <a:ext cx="8352927" cy="39173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8472"/>
                <a:gridCol w="2016224"/>
                <a:gridCol w="2088231"/>
              </a:tblGrid>
              <a:tr h="887220">
                <a:tc>
                  <a:txBody>
                    <a:bodyPr/>
                    <a:lstStyle/>
                    <a:p>
                      <a:pPr marL="9017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Морфологический тип опухоли</a:t>
                      </a:r>
                      <a:endParaRPr lang="ru-RU" sz="15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50000"/>
                        </a:lnSpc>
                      </a:pP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27000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500" b="1" dirty="0"/>
                        <a:t>Основная </a:t>
                      </a:r>
                      <a:endParaRPr lang="ru-RU" sz="1500" b="1" dirty="0" smtClean="0"/>
                    </a:p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500" b="1" dirty="0" smtClean="0"/>
                        <a:t>группа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</a:pPr>
                      <a:r>
                        <a:rPr lang="ru-RU" sz="1500" b="1" dirty="0"/>
                        <a:t>Контрольная группа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2876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</a:pPr>
                      <a:r>
                        <a:rPr lang="ru-RU" sz="1500" b="1" dirty="0"/>
                        <a:t>Диффузная </a:t>
                      </a:r>
                      <a:endParaRPr lang="ru-RU" sz="1200" b="1" dirty="0"/>
                    </a:p>
                    <a:p>
                      <a:pPr marL="90170" algn="ctr">
                        <a:lnSpc>
                          <a:spcPct val="150000"/>
                        </a:lnSpc>
                      </a:pPr>
                      <a:r>
                        <a:rPr lang="ru-RU" sz="1500" b="1" dirty="0" err="1"/>
                        <a:t>В-крупноклеточная</a:t>
                      </a:r>
                      <a:r>
                        <a:rPr lang="ru-RU" sz="1500" b="1" dirty="0"/>
                        <a:t> лимфома 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62 (79,5 %)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21600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84 (65,1 %)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216000" marB="0"/>
                </a:tc>
              </a:tr>
              <a:tr h="436439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</a:pPr>
                      <a:r>
                        <a:rPr lang="ru-RU" sz="1500" b="1" dirty="0"/>
                        <a:t>Лимфома </a:t>
                      </a:r>
                      <a:r>
                        <a:rPr lang="ru-RU" sz="1500" b="1" dirty="0" err="1"/>
                        <a:t>Бёркитта</a:t>
                      </a:r>
                      <a:r>
                        <a:rPr lang="ru-RU" sz="1500" b="1" dirty="0"/>
                        <a:t> 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800"/>
                        <a:t>4 (5,1 %)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8 (6,2 %)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439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</a:pPr>
                      <a:r>
                        <a:rPr lang="ru-RU" sz="1500" b="1"/>
                        <a:t>Фолликулярная лимфома </a:t>
                      </a:r>
                      <a:endParaRPr lang="ru-RU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11 (8,5 %)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439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</a:pPr>
                      <a:r>
                        <a:rPr lang="ru-RU" sz="1500" b="1" dirty="0" err="1"/>
                        <a:t>Т-клеточная</a:t>
                      </a:r>
                      <a:r>
                        <a:rPr lang="ru-RU" sz="1500" b="1" dirty="0"/>
                        <a:t> лимфома 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5 (3,9 %)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439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</a:pPr>
                      <a:r>
                        <a:rPr lang="ru-RU" sz="1500" b="1" dirty="0"/>
                        <a:t>MALT лимфома 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800"/>
                        <a:t>12 (15,4 %)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21 (16,3 %)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0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</a:pPr>
                      <a:r>
                        <a:rPr lang="ru-RU" sz="1500" b="1" dirty="0"/>
                        <a:t>Всего: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50000"/>
                        </a:lnSpc>
                      </a:pPr>
                      <a:r>
                        <a:rPr lang="ru-RU" sz="1800"/>
                        <a:t>78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50000"/>
                        </a:lnSpc>
                      </a:pPr>
                      <a:r>
                        <a:rPr lang="ru-RU" sz="1800" dirty="0"/>
                        <a:t>129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5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5"/>
          <p:cNvSpPr txBox="1">
            <a:spLocks/>
          </p:cNvSpPr>
          <p:nvPr/>
        </p:nvSpPr>
        <p:spPr>
          <a:xfrm>
            <a:off x="1520952" y="109330"/>
            <a:ext cx="7851648" cy="84355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Морфологические типы НХЛ тонкой и толстой кишки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35676"/>
              </p:ext>
            </p:extLst>
          </p:nvPr>
        </p:nvGraphicFramePr>
        <p:xfrm>
          <a:off x="1600200" y="1005577"/>
          <a:ext cx="7292280" cy="40044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87728"/>
                <a:gridCol w="1359577"/>
                <a:gridCol w="1544975"/>
              </a:tblGrid>
              <a:tr h="548640">
                <a:tc>
                  <a:txBody>
                    <a:bodyPr/>
                    <a:lstStyle/>
                    <a:p>
                      <a:pPr marL="901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Морфологический тип опухоли</a:t>
                      </a:r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Основная группа</a:t>
                      </a:r>
                      <a:endParaRPr lang="ru-RU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Контрольная группа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57548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Диффузная 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 err="1"/>
                        <a:t>В-крупноклеточная</a:t>
                      </a:r>
                      <a:r>
                        <a:rPr lang="ru-RU" sz="1800" b="1" dirty="0"/>
                        <a:t> лимфома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26 (46,4 %)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10800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32 (34,8 %)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10800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Лимфома </a:t>
                      </a:r>
                      <a:r>
                        <a:rPr lang="ru-RU" sz="1800" b="1" dirty="0" err="1"/>
                        <a:t>Бёркитта</a:t>
                      </a:r>
                      <a:r>
                        <a:rPr lang="ru-RU" sz="1800" b="1" dirty="0"/>
                        <a:t>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15 (26,8 %)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/>
                        <a:t>16 (17,4 %)</a:t>
                      </a:r>
                      <a:endParaRPr lang="ru-RU" sz="1800" b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Фолликулярная лимфома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7 (12,5 %)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/>
                        <a:t>6 (6,5 %)</a:t>
                      </a:r>
                      <a:endParaRPr lang="ru-RU" sz="1800" b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Лимфома зоны мантии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4 (7,1 %)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8 (8,7 %)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 err="1"/>
                        <a:t>Т-клеточная</a:t>
                      </a:r>
                      <a:r>
                        <a:rPr lang="ru-RU" sz="1800" b="1" dirty="0"/>
                        <a:t> лимфома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2 (3,6 %)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5 (5,4 %)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MALT лимфома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1 (1,8 %)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14 (15,2 %)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Лимфома из клеток маргинальной зоны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1 (1,8 %)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7 (7,6 %)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en-US" sz="1800" b="1" dirty="0"/>
                        <a:t>IPSID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/>
                        <a:t>0</a:t>
                      </a:r>
                      <a:endParaRPr lang="ru-RU" sz="1800" b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4 (</a:t>
                      </a:r>
                      <a:r>
                        <a:rPr lang="ru-RU" sz="1800" b="0" dirty="0"/>
                        <a:t>4,3 %)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  <a:tr h="36004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800" b="1" dirty="0"/>
                        <a:t>Всего: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ru-RU" sz="1800" b="0"/>
                        <a:t>56</a:t>
                      </a:r>
                      <a:endParaRPr lang="ru-RU" sz="1800" b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lang="ru-RU" sz="1800" b="0" dirty="0"/>
                        <a:t>92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23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44837"/>
              </p:ext>
            </p:extLst>
          </p:nvPr>
        </p:nvGraphicFramePr>
        <p:xfrm>
          <a:off x="231642" y="3060000"/>
          <a:ext cx="8605463" cy="20218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93629"/>
                <a:gridCol w="1612444"/>
                <a:gridCol w="1807631"/>
                <a:gridCol w="1807631"/>
                <a:gridCol w="1684128"/>
              </a:tblGrid>
              <a:tr h="328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Вид </a:t>
                      </a:r>
                      <a:r>
                        <a:rPr lang="ru-RU" sz="1400" b="1" dirty="0"/>
                        <a:t>осложнения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 gridSpan="3"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b="1" dirty="0"/>
                        <a:t>Стадия заболевания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54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b="1" dirty="0"/>
                        <a:t>Всего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13500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I стадия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II стадия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/>
                        <a:t>IV стадия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Кишечная непроходимость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 (5,9 %)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9 (26,5 %)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/>
                        <a:t>23 (67,7 %)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/>
                        <a:t>34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  <a:tr h="330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Кровотечение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 (16,7 %)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10 (83,3 %)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/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  <a:tr h="330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Перфорация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5400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1 (10,0 %)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9 (90,0 %)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  <a:tr h="330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5400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 (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3,6 %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12 (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21,4 %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42 (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75,0 %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56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59226" y="87474"/>
            <a:ext cx="6847998" cy="3351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Стадирование</a:t>
            </a:r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лимфом (</a:t>
            </a:r>
            <a:r>
              <a:rPr lang="en-US" sz="2800" b="1" dirty="0" err="1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Lugano</a:t>
            </a:r>
            <a:r>
              <a:rPr lang="en-US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, 1993)</a:t>
            </a:r>
            <a:endParaRPr lang="ru-RU" sz="2800" b="1" dirty="0">
              <a:solidFill>
                <a:srgbClr val="791FC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19522"/>
            <a:ext cx="4464496" cy="324036"/>
          </a:xfrm>
          <a:noFill/>
        </p:spPr>
        <p:txBody>
          <a:bodyPr>
            <a:normAutofit fontScale="40000" lnSpcReduction="20000"/>
          </a:bodyPr>
          <a:lstStyle/>
          <a:p>
            <a:pPr>
              <a:spcBef>
                <a:spcPct val="0"/>
              </a:spcBef>
            </a:pPr>
            <a:r>
              <a:rPr lang="ru-RU" sz="46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желудка:</a:t>
            </a:r>
          </a:p>
          <a:p>
            <a:pPr algn="ctr"/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7704" y="2787774"/>
            <a:ext cx="5832648" cy="378042"/>
          </a:xfrm>
          <a:prstGeom prst="rect">
            <a:avLst/>
          </a:prstGeom>
          <a:noFill/>
        </p:spPr>
        <p:txBody>
          <a:bodyPr vert="horz" lIns="0" rIns="18288">
            <a:noAutofit/>
          </a:bodyPr>
          <a:lstStyle/>
          <a:p>
            <a:pPr marR="45720" lvl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тонкой и толстой кишки: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8756"/>
              </p:ext>
            </p:extLst>
          </p:nvPr>
        </p:nvGraphicFramePr>
        <p:xfrm>
          <a:off x="251522" y="843559"/>
          <a:ext cx="8640959" cy="19713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00614"/>
                <a:gridCol w="1619096"/>
                <a:gridCol w="1815087"/>
                <a:gridCol w="1815087"/>
                <a:gridCol w="1691075"/>
              </a:tblGrid>
              <a:tr h="355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Вид </a:t>
                      </a:r>
                      <a:r>
                        <a:rPr lang="ru-RU" sz="1400" b="1" dirty="0"/>
                        <a:t>осложнения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 gridSpan="3"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b="1" dirty="0"/>
                        <a:t>Стадия заболевания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54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b="1" dirty="0"/>
                        <a:t>Всего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I стадия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II стадия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/>
                        <a:t>IV стадия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Кровотечение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24 (41,4 %)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14 (24,1 %)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/>
                        <a:t>20 (34,5 %)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58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  <a:tr h="330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/>
                        <a:t>Стеноз желудка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 (14,3 %)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8 (57,1 %)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4 (28,6 %)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/>
                        <a:t>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  <a:tr h="330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Перфорация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lang="ru-RU" sz="1400"/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6 (100 %)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  <a:tr h="330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(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33,3 %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 (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28,2 %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(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38,5 %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78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75" marR="660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0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92352" y="0"/>
            <a:ext cx="7851648" cy="7595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Влияние химиотерапии на структуру осложнений при НХЛ желудка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077" y="897564"/>
            <a:ext cx="7359623" cy="648072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Из 78 больных лимфомой желудка у 30 (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39,5 %</a:t>
            </a:r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) осложнение возникло на фоне или после химиотерапии.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46088"/>
              </p:ext>
            </p:extLst>
          </p:nvPr>
        </p:nvGraphicFramePr>
        <p:xfrm>
          <a:off x="323529" y="1997764"/>
          <a:ext cx="8640959" cy="28962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14568"/>
                <a:gridCol w="1817675"/>
                <a:gridCol w="1759542"/>
                <a:gridCol w="1619401"/>
                <a:gridCol w="1029773"/>
              </a:tblGrid>
              <a:tr h="6317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ХТ до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опухолевых осложнений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Вид </a:t>
                      </a:r>
                      <a:r>
                        <a:rPr lang="ru-RU" sz="2400" b="1" dirty="0" smtClean="0"/>
                        <a:t>осложнений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Кровоте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чение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(%)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Перфора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ция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(%)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Стеноз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(%)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Всего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Не получали ХТ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40 (83,3 %)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 (4,2 %)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6 (12,5 %)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48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</a:tr>
              <a:tr h="63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Получали ХТ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35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18 (60,0 %)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35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4 (13,3 %)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35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8 (26,7 %)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35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350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2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0382" y="843558"/>
            <a:ext cx="7573617" cy="918102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Из 56 больных лимфомой тонкой и толстой кишки у 46 (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82,1 %</a:t>
            </a:r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) осложнение возникло на фоне или после химиотерапии.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918252" y="141480"/>
            <a:ext cx="6974228" cy="6181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Влияние химиотерапии на структуру осложнений при НХЛ тонкой и толстой кишки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95706"/>
              </p:ext>
            </p:extLst>
          </p:nvPr>
        </p:nvGraphicFramePr>
        <p:xfrm>
          <a:off x="323529" y="1869672"/>
          <a:ext cx="8640959" cy="32042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14568"/>
                <a:gridCol w="1817675"/>
                <a:gridCol w="1759542"/>
                <a:gridCol w="1619401"/>
                <a:gridCol w="1029773"/>
              </a:tblGrid>
              <a:tr h="53291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ХТ </a:t>
                      </a:r>
                      <a:r>
                        <a:rPr lang="ru-RU" sz="1800" b="1" dirty="0"/>
                        <a:t>до развития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опухолевых осложнений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Вид осложнений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54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Кишечная </a:t>
                      </a:r>
                      <a:r>
                        <a:rPr lang="ru-RU" sz="1800" b="1" dirty="0" err="1" smtClean="0"/>
                        <a:t>непроходи-мость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(%)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/>
                        <a:t>Кровоте</a:t>
                      </a:r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чение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(%)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2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/>
                        <a:t>Перфора</a:t>
                      </a:r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ция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(%)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2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Всего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35000" marB="0" anchor="ctr"/>
                </a:tc>
              </a:tr>
              <a:tr h="423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Не получали ХТ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27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 (50,0 %)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27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3 (30,0 </a:t>
                      </a:r>
                      <a:r>
                        <a:rPr lang="ru-RU" sz="1800" dirty="0"/>
                        <a:t>%)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27000" marB="5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 </a:t>
                      </a:r>
                      <a:r>
                        <a:rPr lang="ru-RU" sz="1800" dirty="0" smtClean="0"/>
                        <a:t>(20,0 %)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27000" marB="54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27000" marB="54000" anchor="ctr"/>
                </a:tc>
              </a:tr>
              <a:tr h="532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Получали ХТ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5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29 (63,0 </a:t>
                      </a:r>
                      <a:r>
                        <a:rPr lang="ru-RU" sz="1800" dirty="0"/>
                        <a:t>%)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5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9 (19,6 </a:t>
                      </a:r>
                      <a:r>
                        <a:rPr lang="ru-RU" sz="1800" dirty="0"/>
                        <a:t>%)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5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 </a:t>
                      </a:r>
                      <a:r>
                        <a:rPr lang="ru-RU" sz="1800" dirty="0"/>
                        <a:t>(</a:t>
                      </a:r>
                      <a:r>
                        <a:rPr lang="ru-RU" sz="1800" dirty="0" smtClean="0"/>
                        <a:t>17,4 </a:t>
                      </a:r>
                      <a:r>
                        <a:rPr lang="ru-RU" sz="1800" dirty="0"/>
                        <a:t>%)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5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540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79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0140" y="0"/>
            <a:ext cx="7613374" cy="11787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Эффективность консервативного лечения осложнений у больных НХЛ желудка тонкой и толстой кишки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21763"/>
              </p:ext>
            </p:extLst>
          </p:nvPr>
        </p:nvGraphicFramePr>
        <p:xfrm>
          <a:off x="251520" y="1383619"/>
          <a:ext cx="8568952" cy="3781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4216"/>
                <a:gridCol w="2016159"/>
                <a:gridCol w="1656249"/>
                <a:gridCol w="1440160"/>
                <a:gridCol w="1512168"/>
              </a:tblGrid>
              <a:tr h="1458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Вид </a:t>
                      </a:r>
                      <a:r>
                        <a:rPr lang="ru-RU" sz="1800" b="1" dirty="0"/>
                        <a:t>осложнения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Попытка </a:t>
                      </a:r>
                      <a:r>
                        <a:rPr lang="ru-RU" sz="1600" b="1" dirty="0" smtClean="0"/>
                        <a:t>консервативного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лечения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1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В </a:t>
                      </a:r>
                      <a:r>
                        <a:rPr lang="ru-RU" sz="1800" b="1" dirty="0" err="1" smtClean="0"/>
                        <a:t>дальней-шем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оперирован-ные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1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Осложнение излечено </a:t>
                      </a:r>
                      <a:r>
                        <a:rPr lang="ru-RU" sz="1600" b="1" dirty="0" err="1" smtClean="0"/>
                        <a:t>консерва-тивно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1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Умершие после неэффективного консервативного лечения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5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Кровотечение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81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45</a:t>
                      </a:r>
                      <a:r>
                        <a:rPr lang="ru-RU" sz="2000" dirty="0" smtClean="0"/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1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</a:t>
                      </a:r>
                      <a:r>
                        <a:rPr lang="en-US" sz="2000" dirty="0" smtClean="0"/>
                        <a:t>3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(</a:t>
                      </a:r>
                      <a:r>
                        <a:rPr lang="ru-RU" sz="2000" dirty="0" smtClean="0"/>
                        <a:t>7</a:t>
                      </a:r>
                      <a:r>
                        <a:rPr lang="en-US" sz="2000" dirty="0" smtClean="0"/>
                        <a:t>3</a:t>
                      </a:r>
                      <a:r>
                        <a:rPr lang="ru-RU" sz="2000" dirty="0" smtClean="0"/>
                        <a:t>,</a:t>
                      </a:r>
                      <a:r>
                        <a:rPr lang="en-US" sz="2000" dirty="0" smtClean="0"/>
                        <a:t>3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%)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1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8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(</a:t>
                      </a:r>
                      <a:r>
                        <a:rPr lang="ru-RU" sz="2000" dirty="0" smtClean="0"/>
                        <a:t>1</a:t>
                      </a:r>
                      <a:r>
                        <a:rPr lang="en-US" sz="2000" dirty="0" smtClean="0"/>
                        <a:t>7</a:t>
                      </a:r>
                      <a:r>
                        <a:rPr lang="ru-RU" sz="2000" dirty="0" smtClean="0"/>
                        <a:t>,8 </a:t>
                      </a:r>
                      <a:r>
                        <a:rPr lang="ru-RU" sz="2000" dirty="0"/>
                        <a:t>%)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1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 (</a:t>
                      </a:r>
                      <a:r>
                        <a:rPr lang="en-US" sz="2000" dirty="0" smtClean="0"/>
                        <a:t>8</a:t>
                      </a:r>
                      <a:r>
                        <a:rPr lang="ru-RU" sz="2000" dirty="0" smtClean="0"/>
                        <a:t>,</a:t>
                      </a:r>
                      <a:r>
                        <a:rPr lang="en-US" sz="2000" dirty="0" smtClean="0"/>
                        <a:t>8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%)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1000" marB="0" anchor="ctr"/>
                </a:tc>
              </a:tr>
              <a:tr h="615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Стеноз желудка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108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9 (75,0 %)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 (25 %)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0" anchor="ctr"/>
                </a:tc>
              </a:tr>
              <a:tr h="651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Кишечная непроходимость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76" marR="66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 (83,3 %)</a:t>
                      </a:r>
                    </a:p>
                  </a:txBody>
                  <a:tcPr marL="66576" marR="66576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 (8,3 %)</a:t>
                      </a:r>
                    </a:p>
                  </a:txBody>
                  <a:tcPr marL="66576" marR="66576" marT="108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 (8,3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</a:p>
                  </a:txBody>
                  <a:tcPr marL="66576" marR="66576" marT="1080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48678" y="195486"/>
            <a:ext cx="7043802" cy="11787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Клиническое наблюдение успешной химиотерапии у больного со стенозирующей НХЛ толстой кишки</a:t>
            </a:r>
          </a:p>
        </p:txBody>
      </p:sp>
      <p:pic>
        <p:nvPicPr>
          <p:cNvPr id="4" name="Рисунок 3" descr="Лимфома толстой кишки до леч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2572" y="1608062"/>
            <a:ext cx="3241471" cy="2592000"/>
          </a:xfrm>
          <a:prstGeom prst="rect">
            <a:avLst/>
          </a:prstGeom>
        </p:spPr>
      </p:pic>
      <p:pic>
        <p:nvPicPr>
          <p:cNvPr id="5" name="Рисунок 4" descr="Лимфома толстой кишки после леч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5243" y="1608062"/>
            <a:ext cx="3213685" cy="259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28376" y="4210867"/>
            <a:ext cx="250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После лечения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3129" y="4199930"/>
            <a:ext cx="20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До лечения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8721" y="4723139"/>
            <a:ext cx="90644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 smtClean="0"/>
              <a:t>Эндофотографии</a:t>
            </a:r>
            <a:r>
              <a:rPr lang="ru-RU" sz="1100" b="1" dirty="0" smtClean="0"/>
              <a:t> выполнены в отделении эндоскопии ФГБУ «НМИЦ онкологии им. Н.Н. Блохина» </a:t>
            </a:r>
            <a:r>
              <a:rPr lang="ru-RU" sz="1100" b="1" dirty="0" err="1" smtClean="0"/>
              <a:t>Минсздрава</a:t>
            </a:r>
            <a:r>
              <a:rPr lang="ru-RU" sz="1100" b="1" dirty="0" smtClean="0"/>
              <a:t> России,</a:t>
            </a:r>
          </a:p>
          <a:p>
            <a:pPr algn="ctr"/>
            <a:r>
              <a:rPr lang="ru-RU" sz="1100" b="1" dirty="0" smtClean="0"/>
              <a:t>руководитель проф. </a:t>
            </a:r>
            <a:r>
              <a:rPr lang="ru-RU" sz="1100" b="1" dirty="0" err="1" smtClean="0"/>
              <a:t>Малихова</a:t>
            </a:r>
            <a:r>
              <a:rPr lang="ru-RU" sz="1100" b="1" dirty="0" smtClean="0"/>
              <a:t> О.А.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66147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/>
        </p:nvGraphicFramePr>
        <p:xfrm>
          <a:off x="4572000" y="2463738"/>
          <a:ext cx="457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0" y="2355726"/>
          <a:ext cx="457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08921" y="195486"/>
            <a:ext cx="7255565" cy="9626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Влияние химиотерапии на послеоперационные осложнения у больных лимфомой желудка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9130" y="1309268"/>
            <a:ext cx="25499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Получавшие </a:t>
            </a:r>
          </a:p>
          <a:p>
            <a:pPr algn="ctr"/>
            <a:r>
              <a:rPr lang="ru-RU" sz="2800" b="1" dirty="0" smtClean="0"/>
              <a:t>химиотерапию</a:t>
            </a:r>
          </a:p>
          <a:p>
            <a:pPr algn="ctr"/>
            <a:r>
              <a:rPr lang="en-US" sz="2800" b="1" dirty="0" smtClean="0"/>
              <a:t>n</a:t>
            </a:r>
            <a:r>
              <a:rPr lang="ru-RU" sz="2800" b="1" dirty="0" smtClean="0"/>
              <a:t>=15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2409734"/>
            <a:ext cx="133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p=0,02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98929" y="1383620"/>
            <a:ext cx="26791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Не получавшие </a:t>
            </a:r>
          </a:p>
          <a:p>
            <a:pPr algn="ctr"/>
            <a:r>
              <a:rPr lang="ru-RU" sz="2800" b="1" dirty="0" smtClean="0"/>
              <a:t>химиотерапию</a:t>
            </a:r>
          </a:p>
          <a:p>
            <a:pPr algn="ctr"/>
            <a:r>
              <a:rPr lang="en-US" sz="2800" b="1" dirty="0" smtClean="0"/>
              <a:t>n</a:t>
            </a:r>
            <a:r>
              <a:rPr lang="ru-RU" sz="2800" b="1" dirty="0" smtClean="0"/>
              <a:t>=42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74846" y="2733768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53,3 %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7229" y="2732899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33,3 %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245936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Послеоперационная летальность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4623978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13,0 %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04251" y="4623978"/>
            <a:ext cx="71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0 %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0000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0" y="979763"/>
            <a:ext cx="3298273" cy="32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rfhnbyrf Ð¿Ð°ÑÐ¸ÐµÐ½Ñ Ð¸ ÑÐ¸ÑÑÑ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86" y="955058"/>
            <a:ext cx="3213532" cy="32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15310" y="979763"/>
            <a:ext cx="3298274" cy="3298273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015310" y="979763"/>
            <a:ext cx="3298274" cy="3298273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9672" y="87474"/>
            <a:ext cx="7395119" cy="9626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Влияние химиотерапии на послеоперационные осложнения у больных лимфомой тонкой и толстой кишки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1347" y="1286347"/>
            <a:ext cx="24727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Получавшие </a:t>
            </a:r>
          </a:p>
          <a:p>
            <a:pPr algn="ctr"/>
            <a:r>
              <a:rPr lang="ru-RU" sz="2800" dirty="0" smtClean="0"/>
              <a:t>химиотерапию</a:t>
            </a:r>
          </a:p>
          <a:p>
            <a:pPr algn="ctr"/>
            <a:r>
              <a:rPr lang="en-US" sz="2800" dirty="0" smtClean="0"/>
              <a:t>n</a:t>
            </a:r>
            <a:r>
              <a:rPr lang="ru-RU" sz="2800" dirty="0" smtClean="0"/>
              <a:t>=36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2433" y="1286346"/>
            <a:ext cx="26097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Не получавшие </a:t>
            </a:r>
          </a:p>
          <a:p>
            <a:pPr algn="ctr"/>
            <a:r>
              <a:rPr lang="ru-RU" sz="2800" dirty="0" smtClean="0"/>
              <a:t>химиотерапию</a:t>
            </a:r>
          </a:p>
          <a:p>
            <a:pPr algn="ctr"/>
            <a:r>
              <a:rPr lang="en-US" sz="2800" dirty="0" smtClean="0"/>
              <a:t>n</a:t>
            </a:r>
            <a:r>
              <a:rPr lang="ru-RU" sz="2800" dirty="0" smtClean="0"/>
              <a:t>=6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2409732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p</a:t>
            </a:r>
            <a:r>
              <a:rPr lang="en-US" sz="2800" dirty="0" smtClean="0"/>
              <a:t>&lt;</a:t>
            </a:r>
            <a:r>
              <a:rPr lang="ru-RU" sz="2800" dirty="0" smtClean="0"/>
              <a:t>0,0</a:t>
            </a:r>
            <a:r>
              <a:rPr lang="en-US" sz="2800" dirty="0" smtClean="0"/>
              <a:t>5</a:t>
            </a:r>
            <a:endParaRPr lang="ru-RU" sz="2800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36048209"/>
              </p:ext>
            </p:extLst>
          </p:nvPr>
        </p:nvGraphicFramePr>
        <p:xfrm>
          <a:off x="0" y="2355726"/>
          <a:ext cx="457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27786" y="2679762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50,0 %</a:t>
            </a:r>
            <a:endParaRPr lang="ru-RU" sz="28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21617966"/>
              </p:ext>
            </p:extLst>
          </p:nvPr>
        </p:nvGraphicFramePr>
        <p:xfrm>
          <a:off x="4716016" y="2355726"/>
          <a:ext cx="457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164290" y="2463738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17,0 %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4245936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Послеоперационная летальность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19673" y="4623978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38,9 %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04251" y="4623978"/>
            <a:ext cx="71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0 %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3776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ctrTitle"/>
          </p:nvPr>
        </p:nvSpPr>
        <p:spPr>
          <a:xfrm>
            <a:off x="755576" y="109330"/>
            <a:ext cx="7851648" cy="6262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Отдаленные результаты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20484" y="1017339"/>
            <a:ext cx="3384376" cy="270030"/>
          </a:xfrm>
          <a:prstGeom prst="rect">
            <a:avLst/>
          </a:prstGeom>
          <a:noFill/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Лимфома желудка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472072" y="735546"/>
            <a:ext cx="3024336" cy="378042"/>
          </a:xfrm>
          <a:prstGeom prst="rect">
            <a:avLst/>
          </a:prstGeom>
          <a:noFill/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Лимфома тонкой 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толстой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кишки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1520" y="4134367"/>
            <a:ext cx="4032448" cy="89255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ГРУППА          3-летняя   5-летняя   10-летняя   Медиана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                              %      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%                %               мес.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Основная         66,4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62,1           41,7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110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Контрольная   78,7          64,1           57,6           140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4788024" y="4132445"/>
            <a:ext cx="4104456" cy="907941"/>
          </a:xfrm>
          <a:prstGeom prst="rect">
            <a:avLst/>
          </a:prstGeom>
          <a:solidFill>
            <a:schemeClr val="bg1"/>
          </a:solidFill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ГРУППА         3-летняя   5-летняя    10 -летняя    Медиана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%                %                %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мес.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Основная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 CYR"/>
              </a:rPr>
              <a:t> 70,0          58,1            48,0              77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 CYR"/>
              </a:rPr>
              <a:t>Контрольная   82,0          58,5            54,0             125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107504" y="1437624"/>
          <a:ext cx="4320000" cy="24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Graph" r:id="rId4" imgW="5943600" imgH="4457880" progId="">
                  <p:embed/>
                </p:oleObj>
              </mc:Choice>
              <mc:Fallback>
                <p:oleObj name="Graph" r:id="rId4" imgW="5943600" imgH="445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37624"/>
                        <a:ext cx="4320000" cy="243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4716016" y="1437624"/>
          <a:ext cx="4320000" cy="24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Graph" r:id="rId6" imgW="5943600" imgH="4457880" progId="">
                  <p:embed/>
                </p:oleObj>
              </mc:Choice>
              <mc:Fallback>
                <p:oleObj name="Graph" r:id="rId6" imgW="5943600" imgH="445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437624"/>
                        <a:ext cx="4320000" cy="243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051720" y="1482304"/>
            <a:ext cx="2160240" cy="93871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Стадии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ГРУППА                  I        II         IV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%       %        %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Основная            37,3    31,3   31,3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Контрольная      33,3   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37,2   29,4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660232" y="1536310"/>
            <a:ext cx="2088232" cy="93871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Стадии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ГРУППА                  I        II         IV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%        %        %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Основная          25,0    30,3   44,7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Контрольная    23,9    19,6   56,5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1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ctrTitle"/>
          </p:nvPr>
        </p:nvSpPr>
        <p:spPr>
          <a:xfrm>
            <a:off x="1789042" y="184666"/>
            <a:ext cx="7354958" cy="7560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Отдаленные результаты после радикальных, паллиативных и симптоматических операций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43203" y="1167594"/>
            <a:ext cx="3024336" cy="378042"/>
          </a:xfrm>
          <a:prstGeom prst="rect">
            <a:avLst/>
          </a:prstGeom>
          <a:noFill/>
        </p:spPr>
        <p:txBody>
          <a:bodyPr vert="horz" lIns="0" rIns="18288">
            <a:normAutofit fontScale="9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Лимфома желудка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64088" y="998857"/>
            <a:ext cx="3024336" cy="378042"/>
          </a:xfrm>
          <a:prstGeom prst="rect">
            <a:avLst/>
          </a:prstGeom>
          <a:noFill/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Лимфома тонкой 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толстой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кишки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179512" y="1707654"/>
          <a:ext cx="4337050" cy="243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Graph" r:id="rId4" imgW="6858000" imgH="4457880" progId="">
                  <p:embed/>
                </p:oleObj>
              </mc:Choice>
              <mc:Fallback>
                <p:oleObj name="Graph" r:id="rId4" imgW="6858000" imgH="445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7654"/>
                        <a:ext cx="4337050" cy="243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4788027" y="1707654"/>
          <a:ext cx="4224469" cy="243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Graph" r:id="rId6" imgW="5943600" imgH="4457880" progId="">
                  <p:embed/>
                </p:oleObj>
              </mc:Choice>
              <mc:Fallback>
                <p:oleObj name="Graph" r:id="rId6" imgW="5943600" imgH="445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7" y="1707654"/>
                        <a:ext cx="4224469" cy="2430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619672" y="1728144"/>
            <a:ext cx="2808312" cy="769441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ОПЕРАЦИЯ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5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10   Медиана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                            %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%     %        мес.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Радикальная      82    73                113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Паллиативная    51    44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              43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975648" y="1728144"/>
            <a:ext cx="2916832" cy="746358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ОПЕРАЦИЯ       </a:t>
            </a:r>
            <a:r>
              <a:rPr lang="en-US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&gt;</a:t>
            </a:r>
            <a:r>
              <a:rPr lang="ru-RU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 &gt;</a:t>
            </a:r>
            <a:r>
              <a:rPr lang="ru-RU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5   </a:t>
            </a:r>
            <a:r>
              <a:rPr lang="en-US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  &gt;</a:t>
            </a:r>
            <a:r>
              <a:rPr lang="ru-RU" sz="1100" b="1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10   Медиана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                             %      </a:t>
            </a:r>
            <a:r>
              <a:rPr lang="en-US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%       </a:t>
            </a:r>
            <a:r>
              <a:rPr lang="en-US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%         мес.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Радикальная       73  </a:t>
            </a:r>
            <a:r>
              <a:rPr lang="en-US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   69                 </a:t>
            </a:r>
            <a:r>
              <a:rPr lang="en-US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124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Паллиативная   </a:t>
            </a:r>
            <a:r>
              <a:rPr lang="en-US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CYR"/>
                <a:ea typeface="Times New Roman" pitchFamily="18" charset="0"/>
                <a:cs typeface="Arial" pitchFamily="34" charset="0"/>
              </a:rPr>
              <a:t> 57       50                     50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137924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После  симптоматических  операций    до      3 лет прожил лишь 1 из 4 больных, выписанных из стационара, медиана выживаемости составила 7 месяцев.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13792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После симптоматических операций, выполненных у 4 больных, продолжительность жизни составила: 35,0 мес., 31,0 мес., 5,9 мес., 1,9 мес., медиана выживаемости – 5,9 мес.</a:t>
            </a:r>
            <a:endParaRPr lang="ru-RU" sz="14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347864" y="2020257"/>
            <a:ext cx="360040" cy="415498"/>
          </a:xfrm>
          <a:prstGeom prst="rect">
            <a:avLst/>
          </a:prstGeom>
          <a:noFill/>
          <a:ln w="952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884368" y="2033759"/>
            <a:ext cx="360040" cy="415498"/>
          </a:xfrm>
          <a:prstGeom prst="rect">
            <a:avLst/>
          </a:prstGeom>
          <a:noFill/>
          <a:ln w="952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2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ctrTitle"/>
          </p:nvPr>
        </p:nvSpPr>
        <p:spPr>
          <a:xfrm>
            <a:off x="964766" y="80781"/>
            <a:ext cx="8427712" cy="84355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Дифференциальная диагностика опухолевых осложнений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139704"/>
            <a:ext cx="2483768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/>
              <a:t> Опухолевые осложнения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139702"/>
            <a:ext cx="2988000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/>
              <a:t> Хирургические осложнения вне зоны опухолевого поражения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2139703"/>
            <a:ext cx="2988000" cy="2923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/>
              <a:t> </a:t>
            </a:r>
            <a:r>
              <a:rPr lang="ru-RU" sz="2600" dirty="0" smtClean="0"/>
              <a:t>Побочные действия химиотерапии симулирующие острую хирургическую патологию</a:t>
            </a:r>
            <a:endParaRPr lang="ru-RU" sz="2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87624" y="1013791"/>
            <a:ext cx="2340767" cy="1125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2" idx="0"/>
          </p:cNvCxnSpPr>
          <p:nvPr/>
        </p:nvCxnSpPr>
        <p:spPr>
          <a:xfrm flipH="1">
            <a:off x="4265800" y="1013791"/>
            <a:ext cx="522224" cy="1125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4" idx="0"/>
          </p:cNvCxnSpPr>
          <p:nvPr/>
        </p:nvCxnSpPr>
        <p:spPr>
          <a:xfrm>
            <a:off x="6084168" y="1013791"/>
            <a:ext cx="1349984" cy="112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852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ctrTitle"/>
          </p:nvPr>
        </p:nvSpPr>
        <p:spPr>
          <a:xfrm>
            <a:off x="1977887" y="0"/>
            <a:ext cx="7166113" cy="8435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Хирургические осложнения со стороны ЖКТ вне зоны опухолевого поражения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93500" y="2085695"/>
            <a:ext cx="4320480" cy="230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400" dirty="0" smtClean="0"/>
              <a:t>язва желудка          –   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R="45720" lvl="0" algn="just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ru-RU" sz="2400" dirty="0" smtClean="0"/>
          </a:p>
          <a:p>
            <a:pPr marR="45720" lvl="0" algn="just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ru-RU" sz="2400" dirty="0" smtClean="0"/>
              <a:t> язва 12-перстной</a:t>
            </a:r>
          </a:p>
          <a:p>
            <a:pPr marR="45720" lvl="0" algn="just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dirty="0" smtClean="0"/>
              <a:t>  кишки                        –   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R="45720" lvl="0" algn="just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2400" dirty="0" smtClean="0"/>
          </a:p>
          <a:p>
            <a:pPr marR="45720" lvl="0" algn="just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ru-RU" sz="2400" dirty="0" smtClean="0"/>
              <a:t> язва тощей кишки   –  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5028" y="2085695"/>
            <a:ext cx="4248472" cy="2699200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marR="45720" lvl="0">
              <a:lnSpc>
                <a:spcPts val="7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000" dirty="0" smtClean="0"/>
              <a:t>язва желудка            – 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marR="45720" lvl="0">
              <a:lnSpc>
                <a:spcPts val="7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ru-RU" sz="2000" dirty="0" smtClean="0"/>
          </a:p>
          <a:p>
            <a:pPr marR="45720" lvl="0">
              <a:lnSpc>
                <a:spcPts val="7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ru-RU" sz="2000" dirty="0" smtClean="0"/>
          </a:p>
          <a:p>
            <a:pPr marR="45720" lvl="0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язва 12-перстной</a:t>
            </a:r>
          </a:p>
          <a:p>
            <a:pPr marR="45720" lvl="0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000" dirty="0" smtClean="0"/>
              <a:t>  кишки                           –  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R="45720" lvl="0">
              <a:lnSpc>
                <a:spcPts val="7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2000" dirty="0" smtClean="0"/>
          </a:p>
          <a:p>
            <a:pPr marR="45720" lvl="0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ru-RU" sz="2000" dirty="0" smtClean="0"/>
              <a:t> геморрагический</a:t>
            </a:r>
          </a:p>
          <a:p>
            <a:pPr marR="45720" lvl="0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000" dirty="0" smtClean="0"/>
              <a:t>  гастрит                         –  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R="45720" lvl="0">
              <a:lnSpc>
                <a:spcPts val="7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ru-RU" sz="2000" dirty="0" smtClean="0"/>
          </a:p>
          <a:p>
            <a:pPr marR="45720" lvl="0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ru-RU" sz="2000" dirty="0" smtClean="0"/>
              <a:t> эрозивный </a:t>
            </a:r>
            <a:r>
              <a:rPr lang="ru-RU" sz="2000" dirty="0" err="1" smtClean="0"/>
              <a:t>геморраги</a:t>
            </a:r>
            <a:r>
              <a:rPr lang="ru-RU" sz="2000" dirty="0" smtClean="0"/>
              <a:t>-</a:t>
            </a:r>
          </a:p>
          <a:p>
            <a:pPr marR="45720" lvl="0">
              <a:lnSpc>
                <a:spcPts val="2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000" dirty="0" smtClean="0"/>
              <a:t>  </a:t>
            </a:r>
            <a:r>
              <a:rPr lang="ru-RU" sz="2000" dirty="0" err="1" smtClean="0"/>
              <a:t>ческий</a:t>
            </a:r>
            <a:r>
              <a:rPr lang="ru-RU" sz="2000" dirty="0" smtClean="0"/>
              <a:t> дуоденит       –  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43200" y="4644000"/>
            <a:ext cx="4608512" cy="432048"/>
          </a:xfrm>
          <a:prstGeom prst="rect">
            <a:avLst/>
          </a:prstGeom>
          <a:noFill/>
        </p:spPr>
        <p:txBody>
          <a:bodyPr vert="horz" lIns="0" rIns="18288">
            <a:no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Летальность  34,8 %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3060" y="1005577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Кровотечение</a:t>
            </a:r>
          </a:p>
          <a:p>
            <a:pPr algn="ctr"/>
            <a:r>
              <a:rPr lang="en-US" sz="2800" b="1" dirty="0" smtClean="0"/>
              <a:t>n=</a:t>
            </a:r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61652" y="1059583"/>
            <a:ext cx="2326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Перфорация</a:t>
            </a:r>
          </a:p>
          <a:p>
            <a:pPr algn="ctr"/>
            <a:r>
              <a:rPr lang="en-US" sz="2800" b="1" dirty="0" smtClean="0"/>
              <a:t>n=</a:t>
            </a:r>
            <a:r>
              <a:rPr lang="ru-RU" sz="2800" b="1" dirty="0" smtClean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4079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ctrTitle"/>
          </p:nvPr>
        </p:nvSpPr>
        <p:spPr>
          <a:xfrm>
            <a:off x="1918252" y="248224"/>
            <a:ext cx="7225748" cy="702078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Дифференциальная диагностика хирургических осложнений и побочных действий </a:t>
            </a:r>
            <a:r>
              <a:rPr lang="ru-RU" sz="2800" b="1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химиотерапии </a:t>
            </a:r>
            <a:r>
              <a:rPr lang="ru-RU" sz="2800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n=</a:t>
            </a:r>
            <a:r>
              <a:rPr lang="ru-RU" sz="2800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38)</a:t>
            </a:r>
            <a:endParaRPr lang="ru-RU" sz="2800" dirty="0">
              <a:solidFill>
                <a:srgbClr val="791FC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383618"/>
          <a:ext cx="8712968" cy="35476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13954"/>
                <a:gridCol w="5311486"/>
                <a:gridCol w="987528"/>
              </a:tblGrid>
              <a:tr h="63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Подозреваемое осложнение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54000" marB="54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Окончательный диагноз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162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n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54000" marB="0"/>
                </a:tc>
              </a:tr>
              <a:tr h="96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/>
                        <a:t> </a:t>
                      </a:r>
                      <a:r>
                        <a:rPr lang="ru-RU" sz="1800" b="1" dirty="0" smtClean="0"/>
                        <a:t>Острый </a:t>
                      </a:r>
                      <a:r>
                        <a:rPr lang="ru-RU" sz="1800" b="1" dirty="0"/>
                        <a:t>живот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2700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Токсический </a:t>
                      </a:r>
                      <a:r>
                        <a:rPr lang="ru-RU" sz="1700" dirty="0"/>
                        <a:t>энтерит </a:t>
                      </a:r>
                      <a:r>
                        <a:rPr lang="ru-RU" sz="1700" dirty="0" smtClean="0"/>
                        <a:t>10 (26,3 </a:t>
                      </a:r>
                      <a:r>
                        <a:rPr lang="ru-RU" sz="1700" dirty="0"/>
                        <a:t>%),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острый колит </a:t>
                      </a:r>
                      <a:r>
                        <a:rPr lang="ru-RU" sz="1700" dirty="0" smtClean="0"/>
                        <a:t>8 </a:t>
                      </a:r>
                      <a:r>
                        <a:rPr lang="en-US" sz="1700" dirty="0" smtClean="0"/>
                        <a:t>(</a:t>
                      </a:r>
                      <a:r>
                        <a:rPr lang="ru-RU" sz="1700" dirty="0" smtClean="0"/>
                        <a:t>21,0 %</a:t>
                      </a:r>
                      <a:r>
                        <a:rPr lang="en-US" sz="1700" dirty="0" smtClean="0"/>
                        <a:t>)</a:t>
                      </a:r>
                      <a:r>
                        <a:rPr lang="ru-RU" sz="1700" dirty="0" smtClean="0"/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тотальный </a:t>
                      </a:r>
                      <a:r>
                        <a:rPr lang="ru-RU" sz="1700" dirty="0" err="1"/>
                        <a:t>гастроэнтероколит</a:t>
                      </a:r>
                      <a:r>
                        <a:rPr lang="ru-RU" sz="1700"/>
                        <a:t> </a:t>
                      </a:r>
                      <a:r>
                        <a:rPr lang="ru-RU" sz="1700" smtClean="0"/>
                        <a:t>7 (18,4 </a:t>
                      </a:r>
                      <a:r>
                        <a:rPr lang="ru-RU" sz="1700" dirty="0"/>
                        <a:t>%).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27000" marB="27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/>
                        <a:t>25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243000" marB="0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Кишечная непроходимость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1620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Острый энтероколит с парезом кишечника, </a:t>
                      </a:r>
                      <a:r>
                        <a:rPr kumimoji="0"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сопровождающимся тошнотой и рвотой 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(26,3 </a:t>
                      </a:r>
                      <a:r>
                        <a:rPr kumimoji="0"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%).</a:t>
                      </a:r>
                    </a:p>
                  </a:txBody>
                  <a:tcPr marL="65713" marR="65713" marT="27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/>
                        <a:t>10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297000" marB="0"/>
                </a:tc>
              </a:tr>
              <a:tr h="987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Желудочно-кишечное кровотечение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27000" marB="5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Токсическая анемия, сопровождающаяся общей слабостью и гипотонией (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7,8 </a:t>
                      </a:r>
                      <a:r>
                        <a:rPr kumimoji="0" lang="ru-RU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%).</a:t>
                      </a:r>
                    </a:p>
                  </a:txBody>
                  <a:tcPr marL="65713" marR="65713" marT="27000" marB="27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/>
                        <a:t>3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2160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05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ctrTitle"/>
          </p:nvPr>
        </p:nvSpPr>
        <p:spPr>
          <a:xfrm>
            <a:off x="1848678" y="0"/>
            <a:ext cx="7295321" cy="8435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Дифференциальная диагностика опухолевых осложнений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4275" y="859532"/>
            <a:ext cx="6624736" cy="181588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 smtClean="0"/>
              <a:t>Подозрение на нарушение проходимости желудочно-кишечного тракта, перфорацию полого органа у пациентов с </a:t>
            </a:r>
            <a:r>
              <a:rPr lang="ru-RU" sz="2800" dirty="0" err="1" smtClean="0"/>
              <a:t>лимфопролиферативным</a:t>
            </a:r>
            <a:r>
              <a:rPr lang="ru-RU" sz="2800" dirty="0" smtClean="0"/>
              <a:t> заболеванием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096711"/>
            <a:ext cx="4961453" cy="16927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600" dirty="0" err="1" smtClean="0"/>
              <a:t>Перкуторное</a:t>
            </a:r>
            <a:r>
              <a:rPr lang="ru-RU" sz="2600" dirty="0" smtClean="0"/>
              <a:t> определение печеночной тупости, обзорная рентгенография брюшной полости, контрастирование ЖКТ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3219822"/>
            <a:ext cx="3635896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dirty="0" smtClean="0"/>
              <a:t> </a:t>
            </a:r>
            <a:r>
              <a:rPr lang="ru-RU" sz="2000" dirty="0" smtClean="0"/>
              <a:t>УЗИ высокого разрешения, выполнение пункции брюшной полости под УЗИ-контролем, лапароскопия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6846" y="2694481"/>
            <a:ext cx="380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Традиционные методы диагностики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35812" y="2703609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Современные  методы диагностики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5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3786809" y="2961861"/>
            <a:ext cx="1858617" cy="1003853"/>
          </a:xfrm>
          <a:prstGeom prst="line">
            <a:avLst/>
          </a:prstGeom>
          <a:ln w="139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104861" y="1490870"/>
            <a:ext cx="1540565" cy="1180202"/>
          </a:xfrm>
          <a:prstGeom prst="line">
            <a:avLst/>
          </a:prstGeom>
          <a:ln w="139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84" y="85241"/>
            <a:ext cx="2503141" cy="25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rfhnbyrf Ð¿Ð°ÑÐ¸ÐµÐ½Ñ Ð¸ ÑÐ¸ÑÑÑÐ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22" y="2664000"/>
            <a:ext cx="2370903" cy="23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Ð¿Ð°ÑÐ¸ÐµÐ½Ñ Ð¸ Ð²ÑÐ°Ñ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6" y="1902447"/>
            <a:ext cx="2606632" cy="19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26" y="1170074"/>
            <a:ext cx="8229600" cy="857250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098" name="Picture 2" descr="https://www.mknc.ru/bitrix/templates/mknc/i/header/logo_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22" y="2658718"/>
            <a:ext cx="1725613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Ð¤ÐÐÐ£ Â«ÐÐÐÐ¦ Ð¾Ð½ÐºÐ¾Ð»Ð¾Ð³Ð¸Ð¸ Ð¸Ð¼. Ð.Ð. ÐÐ»Ð¾ÑÐ¸Ð½Ð°Â» ÐÐ¸Ð½Ð·Ð´ÑÐ°Ð²Ð° Ð Ð¾ÑÑÐ¸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46" y="2580034"/>
            <a:ext cx="1804415" cy="8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 ÐÐÐÐ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1" y="3619362"/>
            <a:ext cx="1510748" cy="15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6" y="364435"/>
            <a:ext cx="3513059" cy="18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38" y="2621312"/>
            <a:ext cx="2782957" cy="224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05" y="405380"/>
            <a:ext cx="3423381" cy="18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2984" y="2201000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Кровотечение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93298" y="2251979"/>
            <a:ext cx="21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Перфорация стенки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99001" y="4807371"/>
            <a:ext cx="30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Опухолевое </a:t>
            </a:r>
            <a:r>
              <a:rPr lang="ru-RU" dirty="0" err="1" smtClean="0"/>
              <a:t>стенозирование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148496" y="3456972"/>
            <a:ext cx="353930" cy="572778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637724" y="4303643"/>
            <a:ext cx="397565" cy="377688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55682"/>
              </p:ext>
            </p:extLst>
          </p:nvPr>
        </p:nvGraphicFramePr>
        <p:xfrm>
          <a:off x="2067338" y="218661"/>
          <a:ext cx="6659220" cy="46271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806"/>
                <a:gridCol w="931271"/>
                <a:gridCol w="1071590"/>
                <a:gridCol w="1072373"/>
                <a:gridCol w="1071590"/>
                <a:gridCol w="1071590"/>
              </a:tblGrid>
              <a:tr h="86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Авторы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Год </a:t>
                      </a:r>
                      <a:r>
                        <a:rPr lang="ru-RU" sz="1400" dirty="0" err="1">
                          <a:effectLst/>
                        </a:rPr>
                        <a:t>исследо-вания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</a:t>
                      </a:r>
                      <a:r>
                        <a:rPr lang="ru-RU" sz="1400" dirty="0" err="1">
                          <a:effectLst/>
                        </a:rPr>
                        <a:t>наблю-дений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Желудок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абс.чис</a:t>
                      </a:r>
                      <a:r>
                        <a:rPr lang="ru-RU" sz="1100" dirty="0">
                          <a:effectLst/>
                        </a:rPr>
                        <a:t>./%)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Тонкая кишка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абс.чис</a:t>
                      </a:r>
                      <a:r>
                        <a:rPr lang="ru-RU" sz="1100" dirty="0">
                          <a:effectLst/>
                        </a:rPr>
                        <a:t>./%)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Толстая кишка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абс.чис</a:t>
                      </a:r>
                      <a:r>
                        <a:rPr lang="ru-RU" sz="1100" dirty="0">
                          <a:effectLst/>
                        </a:rPr>
                        <a:t>./%)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Loehr W.J.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(65)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(27)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 (8)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Naqui M.S.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(61)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(29,4)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 (9,5)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Lewin K.J.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(44,1)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(34,2)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24 (22)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Contreary K.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(61,6)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(23,2)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 (17,8)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Weingrad D.N.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(73)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(14,5)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 (12,5)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Поддубная И.В.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(49,5)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(37,7)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27 (12,7)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F d'Amore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 (57,2)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 (35,6)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22 (7,2)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P. B. Hansen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(24,4)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ru-RU" sz="1400">
                          <a:effectLst/>
                        </a:rPr>
                        <a:t> (13,3)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Radman I.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2002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7(59,4)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(26,6)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 (13,9)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Nagi A. H.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(46,8)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(29,7)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 (21,3)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Radic-Kristo D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(74,3)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(12,8)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 (12,8)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Babu</a:t>
                      </a:r>
                      <a:r>
                        <a:rPr lang="en-US" sz="1400" baseline="0" dirty="0" smtClean="0">
                          <a:effectLst/>
                        </a:rPr>
                        <a:t> Suresh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(52,4)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(19,0)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 (23,8)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81548"/>
              </p:ext>
            </p:extLst>
          </p:nvPr>
        </p:nvGraphicFramePr>
        <p:xfrm>
          <a:off x="1878495" y="178903"/>
          <a:ext cx="7116418" cy="48105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21850"/>
                <a:gridCol w="816579"/>
                <a:gridCol w="816579"/>
                <a:gridCol w="1015711"/>
                <a:gridCol w="1014994"/>
                <a:gridCol w="1015711"/>
                <a:gridCol w="1014994"/>
              </a:tblGrid>
              <a:tr h="133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Авторы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Год </a:t>
                      </a:r>
                      <a:r>
                        <a:rPr lang="ru-RU" sz="1400" dirty="0" err="1">
                          <a:effectLst/>
                        </a:rPr>
                        <a:t>исследо-вания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наблю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дений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Кровоте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чение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абс.чис</a:t>
                      </a:r>
                      <a:r>
                        <a:rPr lang="ru-RU" sz="1100" dirty="0">
                          <a:effectLst/>
                        </a:rPr>
                        <a:t>./%)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Стеноз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абс.чис</a:t>
                      </a:r>
                      <a:r>
                        <a:rPr lang="ru-RU" sz="1100" dirty="0">
                          <a:effectLst/>
                        </a:rPr>
                        <a:t>./%)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Перфора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ция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абс.чис</a:t>
                      </a:r>
                      <a:r>
                        <a:rPr lang="ru-RU" sz="1100" dirty="0">
                          <a:effectLst/>
                        </a:rPr>
                        <a:t>./%)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</a:t>
                      </a:r>
                      <a:r>
                        <a:rPr lang="ru-RU" sz="1400" dirty="0" err="1">
                          <a:effectLst/>
                        </a:rPr>
                        <a:t>осложне-ний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абс.чис</a:t>
                      </a:r>
                      <a:r>
                        <a:rPr lang="ru-RU" sz="1100" dirty="0">
                          <a:effectLst/>
                        </a:rPr>
                        <a:t>./%)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Naqui</a:t>
                      </a:r>
                      <a:r>
                        <a:rPr lang="en-US" sz="1400" dirty="0">
                          <a:effectLst/>
                        </a:rPr>
                        <a:t> M.S.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1969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 (6)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 (16)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 (18)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40 (40)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Lewin K.J.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1978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26 (32)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 (29)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 (17)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63 (78)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Contreary K.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26 (</a:t>
                      </a:r>
                      <a:r>
                        <a:rPr lang="en-US" sz="1400" dirty="0">
                          <a:effectLst/>
                        </a:rPr>
                        <a:t>23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 (</a:t>
                      </a:r>
                      <a:r>
                        <a:rPr lang="en-US" sz="1400" dirty="0">
                          <a:effectLst/>
                        </a:rPr>
                        <a:t>13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 (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51 (45)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Morton J.E.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199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11 (8)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16 (11)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 (5)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34 (24,3)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Radman I.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17 (22)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 (10)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 (9)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32 (40,5)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Sukpanichnant</a:t>
                      </a:r>
                      <a:r>
                        <a:rPr lang="en-US" sz="1400" dirty="0">
                          <a:effectLst/>
                        </a:rPr>
                        <a:t> S.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30 (29,9)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 (13,7)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 (5,9)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50 (49,5)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Nagi</a:t>
                      </a:r>
                      <a:r>
                        <a:rPr lang="en-US" sz="1400" dirty="0">
                          <a:effectLst/>
                        </a:rPr>
                        <a:t> A. H.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 (12.77)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 (17.02)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 (17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22 (46,8)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Spectre G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 (10,2)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 (10,2)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 (2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 (25)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Shawky H.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32 (16)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14 (7)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 (1,5 )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49 (24,5)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Поддубная И.В.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(3,6)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26 (92,8)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(3,6)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28 (84,9)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Radic-Kristo D.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 (10,2)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 (15,4)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 (10,2)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 (35,9)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PJ </a:t>
                      </a:r>
                      <a:r>
                        <a:rPr lang="en-US" sz="1400" u="none" strike="noStrike" dirty="0" err="1">
                          <a:effectLst/>
                        </a:rPr>
                        <a:t>Yaranal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(18)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(18)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 (35,3)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15519" y="3145821"/>
            <a:ext cx="5334000" cy="1674019"/>
          </a:xfrm>
          <a:prstGeom prst="rect">
            <a:avLst/>
          </a:prstGeom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400">
              <a:latin typeface="Constant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16238" y="4516042"/>
            <a:ext cx="3816350" cy="528638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>
              <a:latin typeface="Constantia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40666473"/>
              </p:ext>
            </p:extLst>
          </p:nvPr>
        </p:nvGraphicFramePr>
        <p:xfrm>
          <a:off x="1458392" y="1869690"/>
          <a:ext cx="7030215" cy="353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051" name="Прямоугольник 12"/>
          <p:cNvSpPr>
            <a:spLocks noChangeArrowheads="1"/>
          </p:cNvSpPr>
          <p:nvPr/>
        </p:nvSpPr>
        <p:spPr bwMode="auto">
          <a:xfrm>
            <a:off x="2435700" y="2976948"/>
            <a:ext cx="19064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Неосложненные </a:t>
            </a:r>
            <a:endParaRPr lang="ru-RU" b="1" dirty="0" smtClean="0"/>
          </a:p>
          <a:p>
            <a:pPr algn="ctr"/>
            <a:r>
              <a:rPr lang="ru-RU" b="1" dirty="0" smtClean="0"/>
              <a:t>формы</a:t>
            </a:r>
            <a:endParaRPr lang="en-US" b="1" dirty="0"/>
          </a:p>
          <a:p>
            <a:pPr algn="ctr"/>
            <a:r>
              <a:rPr lang="ru-RU" b="1" dirty="0" smtClean="0"/>
              <a:t>66,2 </a:t>
            </a:r>
            <a:r>
              <a:rPr lang="ru-RU" b="1" dirty="0"/>
              <a:t>%</a:t>
            </a:r>
            <a:endParaRPr lang="en-US" b="1" dirty="0"/>
          </a:p>
        </p:txBody>
      </p:sp>
      <p:sp>
        <p:nvSpPr>
          <p:cNvPr id="87052" name="Прямоугольник 13"/>
          <p:cNvSpPr>
            <a:spLocks noChangeArrowheads="1"/>
          </p:cNvSpPr>
          <p:nvPr/>
        </p:nvSpPr>
        <p:spPr bwMode="auto">
          <a:xfrm>
            <a:off x="5591853" y="2445509"/>
            <a:ext cx="16772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Осложненные </a:t>
            </a:r>
            <a:endParaRPr lang="ru-RU" b="1" dirty="0" smtClean="0"/>
          </a:p>
          <a:p>
            <a:pPr algn="ctr"/>
            <a:r>
              <a:rPr lang="ru-RU" b="1" dirty="0" smtClean="0"/>
              <a:t>формы</a:t>
            </a:r>
            <a:endParaRPr lang="ru-RU" b="1" dirty="0"/>
          </a:p>
          <a:p>
            <a:pPr algn="ctr"/>
            <a:r>
              <a:rPr lang="ru-RU" b="1" dirty="0" smtClean="0"/>
              <a:t>33,8 </a:t>
            </a:r>
            <a:r>
              <a:rPr lang="ru-RU" b="1" dirty="0"/>
              <a:t>%</a:t>
            </a:r>
            <a:endParaRPr lang="en-US" b="1" dirty="0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525306" y="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Частота осложненных форм </a:t>
            </a:r>
          </a:p>
          <a:p>
            <a:pPr algn="ctr"/>
            <a:r>
              <a:rPr lang="ru-RU" sz="3200" b="1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неходжкинских лимфом </a:t>
            </a:r>
          </a:p>
          <a:p>
            <a:pPr algn="ctr"/>
            <a:r>
              <a:rPr lang="ru-RU" sz="3200" b="1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желудочно-кишечного тракта</a:t>
            </a:r>
          </a:p>
          <a:p>
            <a:pPr algn="ctr"/>
            <a:r>
              <a:rPr lang="en-US" sz="3200" b="1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ru-RU" sz="3200" b="1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=396</a:t>
            </a:r>
          </a:p>
        </p:txBody>
      </p:sp>
    </p:spTree>
    <p:extLst>
      <p:ext uri="{BB962C8B-B14F-4D97-AF65-F5344CB8AC3E}">
        <p14:creationId xmlns:p14="http://schemas.microsoft.com/office/powerpoint/2010/main" val="110297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31046" y="2861593"/>
            <a:ext cx="5334000" cy="1674019"/>
          </a:xfrm>
          <a:prstGeom prst="rect">
            <a:avLst/>
          </a:prstGeom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400">
              <a:latin typeface="Constant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67671" y="4643959"/>
            <a:ext cx="3816350" cy="528638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>
              <a:latin typeface="Constantia" pitchFamily="18" charset="0"/>
            </a:endParaRPr>
          </a:p>
        </p:txBody>
      </p:sp>
      <p:sp>
        <p:nvSpPr>
          <p:cNvPr id="89094" name="Прямоугольник 9"/>
          <p:cNvSpPr>
            <a:spLocks noChangeArrowheads="1"/>
          </p:cNvSpPr>
          <p:nvPr/>
        </p:nvSpPr>
        <p:spPr bwMode="auto">
          <a:xfrm>
            <a:off x="1461471" y="3515539"/>
            <a:ext cx="2385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Лимфома тонкой </a:t>
            </a:r>
            <a:r>
              <a:rPr lang="ru-RU" sz="2000" b="1" dirty="0" smtClean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endParaRPr lang="ru-RU" sz="2000" b="1" dirty="0">
              <a:solidFill>
                <a:srgbClr val="791FC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толстой кишки </a:t>
            </a:r>
          </a:p>
          <a:p>
            <a:pPr algn="ctr"/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n=</a:t>
            </a:r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189)</a:t>
            </a:r>
          </a:p>
        </p:txBody>
      </p:sp>
      <p:sp>
        <p:nvSpPr>
          <p:cNvPr id="89095" name="Прямоугольник 10"/>
          <p:cNvSpPr>
            <a:spLocks noChangeArrowheads="1"/>
          </p:cNvSpPr>
          <p:nvPr/>
        </p:nvSpPr>
        <p:spPr bwMode="auto">
          <a:xfrm>
            <a:off x="2008064" y="1614290"/>
            <a:ext cx="12923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Лимфома</a:t>
            </a:r>
            <a:endParaRPr lang="ru-RU" sz="2000" b="1" dirty="0">
              <a:solidFill>
                <a:srgbClr val="791FC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желудка </a:t>
            </a:r>
          </a:p>
          <a:p>
            <a:pPr algn="ctr"/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n=207</a:t>
            </a:r>
            <a:r>
              <a:rPr lang="ru-RU" sz="20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27643273"/>
              </p:ext>
            </p:extLst>
          </p:nvPr>
        </p:nvGraphicFramePr>
        <p:xfrm>
          <a:off x="3659337" y="734204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97" name="Прямоугольник 12"/>
          <p:cNvSpPr>
            <a:spLocks noChangeArrowheads="1"/>
          </p:cNvSpPr>
          <p:nvPr/>
        </p:nvSpPr>
        <p:spPr bwMode="auto">
          <a:xfrm>
            <a:off x="3234707" y="2760611"/>
            <a:ext cx="2040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Неосложненные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формы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098" name="Прямоугольник 13"/>
          <p:cNvSpPr>
            <a:spLocks noChangeArrowheads="1"/>
          </p:cNvSpPr>
          <p:nvPr/>
        </p:nvSpPr>
        <p:spPr bwMode="auto">
          <a:xfrm>
            <a:off x="7526780" y="2644739"/>
            <a:ext cx="1677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Осложненные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34307552"/>
              </p:ext>
            </p:extLst>
          </p:nvPr>
        </p:nvGraphicFramePr>
        <p:xfrm>
          <a:off x="4187343" y="2969697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850862" y="-69574"/>
            <a:ext cx="6848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Частота осложненных форм </a:t>
            </a:r>
          </a:p>
          <a:p>
            <a:pPr algn="ctr"/>
            <a:r>
              <a:rPr lang="ru-RU" sz="32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желудочно-кишечного тракта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3942" y="1550146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62,3 %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3727" y="1288197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37,7 %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874" y="3751664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48,7 %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6776" y="3751664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51,3 %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4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9918" y="0"/>
            <a:ext cx="7582237" cy="43204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Локализация поражения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627784" y="519522"/>
          <a:ext cx="69847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627784" y="2767500"/>
          <a:ext cx="6984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45915" y="1374908"/>
            <a:ext cx="1959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желудка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1144" y="3274118"/>
            <a:ext cx="2388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тонкой или </a:t>
            </a:r>
          </a:p>
          <a:p>
            <a:pPr algn="ctr"/>
            <a:r>
              <a:rPr lang="ru-RU" sz="24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толстой кишки</a:t>
            </a: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4296847" y="882465"/>
            <a:ext cx="15036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sz="1400" dirty="0" smtClean="0">
                <a:latin typeface="Constantia" pitchFamily="18" charset="0"/>
              </a:rPr>
              <a:t>Тотальное и </a:t>
            </a:r>
          </a:p>
          <a:p>
            <a:pPr algn="ctr"/>
            <a:r>
              <a:rPr lang="ru-RU" sz="1400" dirty="0" err="1" smtClean="0">
                <a:latin typeface="Constantia" pitchFamily="18" charset="0"/>
              </a:rPr>
              <a:t>субтотальное</a:t>
            </a:r>
            <a:r>
              <a:rPr lang="ru-RU" sz="1400" dirty="0" smtClean="0">
                <a:latin typeface="Constantia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поражение</a:t>
            </a:r>
            <a:endParaRPr lang="ru-RU" sz="1400" dirty="0">
              <a:latin typeface="Constantia" pitchFamily="18" charset="0"/>
            </a:endParaRPr>
          </a:p>
          <a:p>
            <a:pPr algn="ctr"/>
            <a:r>
              <a:rPr lang="ru-RU" sz="1400" dirty="0" smtClean="0">
                <a:latin typeface="Constantia" pitchFamily="18" charset="0"/>
              </a:rPr>
              <a:t>41 </a:t>
            </a:r>
            <a:r>
              <a:rPr lang="ru-RU" sz="1400" dirty="0">
                <a:latin typeface="Constantia" pitchFamily="18" charset="0"/>
              </a:rPr>
              <a:t>%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5730890" y="450133"/>
            <a:ext cx="1355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Кардиальный 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отдел</a:t>
            </a:r>
            <a:endParaRPr lang="ru-RU" sz="1400" dirty="0">
              <a:latin typeface="Constantia" pitchFamily="18" charset="0"/>
            </a:endParaRPr>
          </a:p>
          <a:p>
            <a:pPr algn="ctr"/>
            <a:r>
              <a:rPr lang="ru-RU" sz="1400" dirty="0" smtClean="0">
                <a:latin typeface="Constantia" pitchFamily="18" charset="0"/>
              </a:rPr>
              <a:t>8 </a:t>
            </a:r>
            <a:r>
              <a:rPr lang="ru-RU" sz="1400" dirty="0">
                <a:latin typeface="Constantia" pitchFamily="18" charset="0"/>
              </a:rPr>
              <a:t>%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6715470" y="884189"/>
            <a:ext cx="2052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Тело желудка 17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1" name="Прямоугольник 16"/>
          <p:cNvSpPr>
            <a:spLocks noChangeArrowheads="1"/>
          </p:cNvSpPr>
          <p:nvPr/>
        </p:nvSpPr>
        <p:spPr bwMode="auto">
          <a:xfrm>
            <a:off x="5911392" y="1574962"/>
            <a:ext cx="1929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 err="1" smtClean="0">
                <a:latin typeface="Constantia" pitchFamily="18" charset="0"/>
              </a:rPr>
              <a:t>Антральный</a:t>
            </a:r>
            <a:r>
              <a:rPr lang="ru-RU" sz="1600" dirty="0" smtClean="0">
                <a:latin typeface="Constantia" pitchFamily="18" charset="0"/>
              </a:rPr>
              <a:t> отдел</a:t>
            </a:r>
            <a:endParaRPr lang="ru-RU" sz="1600" dirty="0">
              <a:latin typeface="Constantia" pitchFamily="18" charset="0"/>
            </a:endParaRPr>
          </a:p>
          <a:p>
            <a:pPr algn="ctr"/>
            <a:r>
              <a:rPr lang="ru-RU" sz="1600" dirty="0" smtClean="0">
                <a:latin typeface="Constantia" pitchFamily="18" charset="0"/>
              </a:rPr>
              <a:t>34 </a:t>
            </a:r>
            <a:r>
              <a:rPr lang="ru-RU" sz="1600" dirty="0">
                <a:latin typeface="Constantia" pitchFamily="18" charset="0"/>
              </a:rPr>
              <a:t>%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12" name="Прямоугольник 16"/>
          <p:cNvSpPr>
            <a:spLocks noChangeArrowheads="1"/>
          </p:cNvSpPr>
          <p:nvPr/>
        </p:nvSpPr>
        <p:spPr bwMode="auto">
          <a:xfrm>
            <a:off x="4510137" y="3274118"/>
            <a:ext cx="14116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Ободочная 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кишка</a:t>
            </a:r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 smtClean="0">
                <a:latin typeface="Constantia" pitchFamily="18" charset="0"/>
              </a:rPr>
              <a:t>60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6264526" y="2730852"/>
            <a:ext cx="1951303" cy="6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Constantia" pitchFamily="18" charset="0"/>
              </a:rPr>
              <a:t>Двенадцатиперстная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Constantia" pitchFamily="18" charset="0"/>
              </a:rPr>
              <a:t>кишка</a:t>
            </a:r>
            <a:endParaRPr lang="ru-RU" sz="1400" dirty="0">
              <a:latin typeface="Constanti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Constantia" pitchFamily="18" charset="0"/>
              </a:rPr>
              <a:t>7 </a:t>
            </a:r>
            <a:r>
              <a:rPr lang="ru-RU" sz="1400" dirty="0">
                <a:latin typeface="Constantia" pitchFamily="18" charset="0"/>
              </a:rPr>
              <a:t>%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18" name="Прямоугольник 16"/>
          <p:cNvSpPr>
            <a:spLocks noChangeArrowheads="1"/>
          </p:cNvSpPr>
          <p:nvPr/>
        </p:nvSpPr>
        <p:spPr bwMode="auto">
          <a:xfrm>
            <a:off x="7240178" y="3315777"/>
            <a:ext cx="178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Constantia" pitchFamily="18" charset="0"/>
              </a:rPr>
              <a:t>Тощая кишка 7 </a:t>
            </a:r>
            <a:r>
              <a:rPr lang="ru-RU" sz="1600" dirty="0">
                <a:latin typeface="Constantia" pitchFamily="18" charset="0"/>
              </a:rPr>
              <a:t>%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19" name="Прямоугольник 16"/>
          <p:cNvSpPr>
            <a:spLocks noChangeArrowheads="1"/>
          </p:cNvSpPr>
          <p:nvPr/>
        </p:nvSpPr>
        <p:spPr bwMode="auto">
          <a:xfrm>
            <a:off x="6278187" y="3766560"/>
            <a:ext cx="1617173" cy="6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kern="500" dirty="0" smtClean="0">
                <a:latin typeface="Constantia" pitchFamily="18" charset="0"/>
              </a:rPr>
              <a:t>Подвздошная</a:t>
            </a:r>
          </a:p>
          <a:p>
            <a:pPr algn="ctr">
              <a:lnSpc>
                <a:spcPct val="70000"/>
              </a:lnSpc>
            </a:pPr>
            <a:r>
              <a:rPr lang="ru-RU" kern="500" dirty="0" smtClean="0">
                <a:latin typeface="Constantia" pitchFamily="18" charset="0"/>
              </a:rPr>
              <a:t>кишка</a:t>
            </a:r>
            <a:endParaRPr lang="ru-RU" kern="500" dirty="0">
              <a:latin typeface="Constantia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kern="500" dirty="0" smtClean="0">
                <a:latin typeface="Constantia" pitchFamily="18" charset="0"/>
              </a:rPr>
              <a:t>26 </a:t>
            </a:r>
            <a:r>
              <a:rPr lang="ru-RU" kern="500" dirty="0">
                <a:latin typeface="Constantia" pitchFamily="18" charset="0"/>
              </a:rPr>
              <a:t>%</a:t>
            </a:r>
            <a:endParaRPr lang="en-US" kern="5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9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679762"/>
            <a:ext cx="8064896" cy="167418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2288" y="8747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осложнений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987824" y="2767500"/>
          <a:ext cx="6984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99376" y="3705878"/>
            <a:ext cx="27579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тонкой или </a:t>
            </a:r>
          </a:p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толстой кишки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0888" y="1329612"/>
            <a:ext cx="225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791FC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НХЛ желудка</a:t>
            </a:r>
          </a:p>
        </p:txBody>
      </p:sp>
      <p:sp>
        <p:nvSpPr>
          <p:cNvPr id="12" name="Прямоугольник 16"/>
          <p:cNvSpPr>
            <a:spLocks noChangeArrowheads="1"/>
          </p:cNvSpPr>
          <p:nvPr/>
        </p:nvSpPr>
        <p:spPr bwMode="auto">
          <a:xfrm>
            <a:off x="4063483" y="2781071"/>
            <a:ext cx="1645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кровотечение</a:t>
            </a:r>
            <a:endParaRPr lang="ru-RU" dirty="0">
              <a:latin typeface="Constantia" pitchFamily="18" charset="0"/>
            </a:endParaRPr>
          </a:p>
          <a:p>
            <a:pPr algn="r"/>
            <a:r>
              <a:rPr lang="ru-RU" dirty="0" smtClean="0">
                <a:latin typeface="Constantia" pitchFamily="18" charset="0"/>
              </a:rPr>
              <a:t>13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5925989" y="2604673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перфорация</a:t>
            </a:r>
            <a:endParaRPr lang="ru-RU" dirty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10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6228187" y="3612869"/>
            <a:ext cx="19128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кишечная 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непроходимость</a:t>
            </a:r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 smtClean="0">
                <a:latin typeface="Constantia" pitchFamily="18" charset="0"/>
              </a:rPr>
              <a:t>77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059832" y="681540"/>
          <a:ext cx="6984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908372" y="1117048"/>
            <a:ext cx="1645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кровотечение</a:t>
            </a:r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 smtClean="0">
                <a:latin typeface="Constantia" pitchFamily="18" charset="0"/>
              </a:rPr>
              <a:t>74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9" name="Прямоугольник 16"/>
          <p:cNvSpPr>
            <a:spLocks noChangeArrowheads="1"/>
          </p:cNvSpPr>
          <p:nvPr/>
        </p:nvSpPr>
        <p:spPr bwMode="auto">
          <a:xfrm>
            <a:off x="7264111" y="1657404"/>
            <a:ext cx="876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стеноз</a:t>
            </a:r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 smtClean="0">
                <a:latin typeface="Constantia" pitchFamily="18" charset="0"/>
              </a:rPr>
              <a:t>18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8" name="Прямоугольник 16"/>
          <p:cNvSpPr>
            <a:spLocks noChangeArrowheads="1"/>
          </p:cNvSpPr>
          <p:nvPr/>
        </p:nvSpPr>
        <p:spPr bwMode="auto">
          <a:xfrm>
            <a:off x="7402675" y="934377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перфорация</a:t>
            </a:r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 smtClean="0">
                <a:latin typeface="Constantia" pitchFamily="18" charset="0"/>
              </a:rPr>
              <a:t>8 </a:t>
            </a:r>
            <a:r>
              <a:rPr lang="ru-RU" dirty="0">
                <a:latin typeface="Constantia" pitchFamily="18" charset="0"/>
              </a:rPr>
              <a:t>%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17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17580</TotalTime>
  <Words>1837</Words>
  <Application>Microsoft Office PowerPoint</Application>
  <PresentationFormat>Экран (16:9)</PresentationFormat>
  <Paragraphs>622</Paragraphs>
  <Slides>28</Slides>
  <Notes>28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НХЛ желудка</vt:lpstr>
      <vt:lpstr>Макроскопические формы лимфом</vt:lpstr>
      <vt:lpstr>Морфологические типы НХЛ желудка</vt:lpstr>
      <vt:lpstr>Презентация PowerPoint</vt:lpstr>
      <vt:lpstr>Стадирование лимфом (Lugano, 1993)</vt:lpstr>
      <vt:lpstr>Влияние химиотерапии на структуру осложнений при НХЛ желудка</vt:lpstr>
      <vt:lpstr>Презентация PowerPoint</vt:lpstr>
      <vt:lpstr>Эффективность консервативного лечения осложнений у больных НХЛ желудка тонкой и толстой кишки</vt:lpstr>
      <vt:lpstr>Клиническое наблюдение успешной химиотерапии у больного со стенозирующей НХЛ толстой кишки</vt:lpstr>
      <vt:lpstr>Влияние химиотерапии на послеоперационные осложнения у больных лимфомой желудка</vt:lpstr>
      <vt:lpstr>Влияние химиотерапии на послеоперационные осложнения у больных лимфомой тонкой и толстой кишки</vt:lpstr>
      <vt:lpstr>Отдаленные результаты</vt:lpstr>
      <vt:lpstr>Отдаленные результаты после радикальных, паллиативных и симптоматических операций</vt:lpstr>
      <vt:lpstr>Дифференциальная диагностика опухолевых осложнений</vt:lpstr>
      <vt:lpstr>Хирургические осложнения со стороны ЖКТ вне зоны опухолевого поражения</vt:lpstr>
      <vt:lpstr>Дифференциальная диагностика хирургических осложнений и побочных действий химиотерапии (n=38)</vt:lpstr>
      <vt:lpstr>Дифференциальная диагностика опухолевых осложнений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76</cp:revision>
  <cp:lastPrinted>2019-02-26T11:35:50Z</cp:lastPrinted>
  <dcterms:created xsi:type="dcterms:W3CDTF">2018-09-04T12:10:47Z</dcterms:created>
  <dcterms:modified xsi:type="dcterms:W3CDTF">2019-03-01T08:35:28Z</dcterms:modified>
</cp:coreProperties>
</file>